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tiff" ContentType="image/tiff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285" r:id="rId2"/>
    <p:sldId id="353" r:id="rId3"/>
    <p:sldId id="286" r:id="rId4"/>
    <p:sldId id="317" r:id="rId5"/>
    <p:sldId id="316" r:id="rId6"/>
    <p:sldId id="287" r:id="rId7"/>
    <p:sldId id="324" r:id="rId8"/>
    <p:sldId id="325" r:id="rId9"/>
    <p:sldId id="305" r:id="rId10"/>
    <p:sldId id="329" r:id="rId11"/>
    <p:sldId id="291" r:id="rId12"/>
    <p:sldId id="306" r:id="rId13"/>
    <p:sldId id="307" r:id="rId14"/>
    <p:sldId id="352" r:id="rId15"/>
    <p:sldId id="302" r:id="rId16"/>
    <p:sldId id="295" r:id="rId17"/>
    <p:sldId id="296" r:id="rId18"/>
    <p:sldId id="293" r:id="rId19"/>
    <p:sldId id="330" r:id="rId20"/>
    <p:sldId id="336" r:id="rId21"/>
    <p:sldId id="343" r:id="rId22"/>
    <p:sldId id="335" r:id="rId23"/>
    <p:sldId id="350" r:id="rId24"/>
    <p:sldId id="351" r:id="rId25"/>
  </p:sldIdLst>
  <p:sldSz cx="9144000" cy="6858000" type="screen4x3"/>
  <p:notesSz cx="7315200" cy="96012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319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00"/>
    <a:srgbClr val="008000"/>
    <a:srgbClr val="00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57" autoAdjust="0"/>
    <p:restoredTop sz="94579" autoAdjust="0"/>
  </p:normalViewPr>
  <p:slideViewPr>
    <p:cSldViewPr>
      <p:cViewPr varScale="1">
        <p:scale>
          <a:sx n="144" d="100"/>
          <a:sy n="144" d="100"/>
        </p:scale>
        <p:origin x="120" y="348"/>
      </p:cViewPr>
      <p:guideLst>
        <p:guide orient="horz" pos="4319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00" d="100"/>
        <a:sy n="200" d="100"/>
      </p:scale>
      <p:origin x="0" y="14292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170238" cy="479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 defTabSz="966788">
              <a:defRPr sz="13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789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4144963" y="0"/>
            <a:ext cx="3170237" cy="479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 algn="r" defTabSz="966788">
              <a:defRPr sz="13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789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121775"/>
            <a:ext cx="3170238" cy="479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 defTabSz="966788">
              <a:defRPr sz="13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789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4144963" y="9121775"/>
            <a:ext cx="3170237" cy="479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 algn="r" defTabSz="966788">
              <a:defRPr sz="1300"/>
            </a:lvl1pPr>
          </a:lstStyle>
          <a:p>
            <a:pPr>
              <a:defRPr/>
            </a:pPr>
            <a:fld id="{E5D366DA-8EEF-4D77-8C25-C4E78E95473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872106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170238" cy="479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445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143375" y="0"/>
            <a:ext cx="3170238" cy="479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72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257300" y="720725"/>
            <a:ext cx="4800600" cy="36004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10445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31838" y="4560888"/>
            <a:ext cx="5851525" cy="4319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445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120188"/>
            <a:ext cx="3170238" cy="479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445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143375" y="9120188"/>
            <a:ext cx="3170238" cy="479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/>
            </a:lvl1pPr>
          </a:lstStyle>
          <a:p>
            <a:pPr>
              <a:defRPr/>
            </a:pPr>
            <a:fld id="{B6946E0F-5910-49FD-A662-49ADD03FC97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517243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41067E-3D87-490E-90BB-9F45691A1A21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903172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/>
              <a:t>Jurkat</a:t>
            </a:r>
            <a:r>
              <a:rPr lang="en-US" dirty="0"/>
              <a:t>: Arthur Weiss</a:t>
            </a:r>
          </a:p>
          <a:p>
            <a:r>
              <a:rPr lang="en-US" dirty="0"/>
              <a:t>iPSC: introduction of four genes (</a:t>
            </a:r>
            <a:r>
              <a:rPr lang="en-US" dirty="0" err="1"/>
              <a:t>Myc</a:t>
            </a:r>
            <a:r>
              <a:rPr lang="en-US" dirty="0"/>
              <a:t>, Oct3/4, Sox2, and Klf4, Yamanaka factors) convert somatic cells to pluripotent stem cells.</a:t>
            </a:r>
          </a:p>
          <a:p>
            <a:r>
              <a:rPr lang="en-US" dirty="0"/>
              <a:t>LRM55, David Martin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41067E-3D87-490E-90BB-9F45691A1A21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96803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5DF9F6D-7033-4A39-A814-181069D0E9E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17102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6F598AE-837F-4271-B374-90CB0C6EFAD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5415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362700" y="76200"/>
            <a:ext cx="2095500" cy="60198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6200" y="76200"/>
            <a:ext cx="6134100" cy="60198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9C236B6-A639-4732-B5C4-FA72BB7F8A5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62261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54092FA-BA4B-4BDC-A9EE-9E5161F588C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7239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2B72051-8A10-424E-B64A-0C2447E87CE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12022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3A323E-2CFD-4D70-9AFE-3CA64165EB1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99855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FB4D6E3-7433-4AAA-AA4F-959181C3521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66641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84C6A76-598A-4997-AE19-194D2C65DA7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07045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074784A-5E74-4CAC-99F8-D1D451BEA79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18111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835EA3-73E2-4FBA-8382-96B1BB4E29B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32342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4152150-E10E-4C57-A967-2B99DDDCC0C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76752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76200" y="76200"/>
            <a:ext cx="7162800" cy="609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95EB1E8C-BF49-47DF-8AD1-E0CCF2E2D13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>
          <a:solidFill>
            <a:srgbClr val="003399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>
          <a:solidFill>
            <a:srgbClr val="003399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>
          <a:solidFill>
            <a:srgbClr val="003399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>
          <a:solidFill>
            <a:srgbClr val="003399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>
          <a:solidFill>
            <a:srgbClr val="003399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400">
          <a:solidFill>
            <a:srgbClr val="003399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400">
          <a:solidFill>
            <a:srgbClr val="003399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400">
          <a:solidFill>
            <a:srgbClr val="003399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400">
          <a:solidFill>
            <a:srgbClr val="003399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003399"/>
        </a:buClr>
        <a:buSzPct val="125000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£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tiff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6.jpeg"/><Relationship Id="rId4" Type="http://schemas.openxmlformats.org/officeDocument/2006/relationships/image" Target="../media/image4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7" Type="http://schemas.openxmlformats.org/officeDocument/2006/relationships/image" Target="../media/image27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7" Type="http://schemas.openxmlformats.org/officeDocument/2006/relationships/image" Target="../media/image4.jpeg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3.png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gif"/><Relationship Id="rId2" Type="http://schemas.openxmlformats.org/officeDocument/2006/relationships/image" Target="../media/image28.gif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0.gi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atcc.org/common/catalog/numSearch/numResults.cfm?atccNum=CCL-2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3.jp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tiff"/><Relationship Id="rId2" Type="http://schemas.openxmlformats.org/officeDocument/2006/relationships/image" Target="../media/image5.wmf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tiff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tiff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Cell culture</a:t>
            </a:r>
          </a:p>
        </p:txBody>
      </p:sp>
      <p:sp>
        <p:nvSpPr>
          <p:cNvPr id="2051" name="Line 4"/>
          <p:cNvSpPr>
            <a:spLocks noChangeShapeType="1"/>
          </p:cNvSpPr>
          <p:nvPr/>
        </p:nvSpPr>
        <p:spPr bwMode="auto">
          <a:xfrm>
            <a:off x="152400" y="609600"/>
            <a:ext cx="8534400" cy="0"/>
          </a:xfrm>
          <a:prstGeom prst="line">
            <a:avLst/>
          </a:prstGeom>
          <a:noFill/>
          <a:ln w="28575">
            <a:solidFill>
              <a:srgbClr val="003399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pic>
        <p:nvPicPr>
          <p:cNvPr id="2052" name="Picture 11" descr="neuron culture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0600" y="723900"/>
            <a:ext cx="3044828" cy="3810000"/>
          </a:xfrm>
          <a:prstGeom prst="rect">
            <a:avLst/>
          </a:prstGeom>
          <a:noFill/>
          <a:ln w="19050">
            <a:solidFill>
              <a:schemeClr val="bg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11" descr="brainbow2"/>
          <p:cNvPicPr>
            <a:picLocks noChangeAspect="1" noChangeArrowheads="1"/>
          </p:cNvPicPr>
          <p:nvPr/>
        </p:nvPicPr>
        <p:blipFill>
          <a:blip r:embed="rId3">
            <a:lum bright="6000" contrast="1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4293" y="723900"/>
            <a:ext cx="2939105" cy="3810000"/>
          </a:xfrm>
          <a:prstGeom prst="rect">
            <a:avLst/>
          </a:prstGeom>
          <a:noFill/>
          <a:ln w="28575">
            <a:solidFill>
              <a:schemeClr val="folHlink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76200" y="76200"/>
            <a:ext cx="8382000" cy="609600"/>
          </a:xfrm>
        </p:spPr>
        <p:txBody>
          <a:bodyPr/>
          <a:lstStyle/>
          <a:p>
            <a:pPr eaLnBrk="1" hangingPunct="1"/>
            <a:r>
              <a:rPr lang="en-US" altLang="en-US"/>
              <a:t>Cell culture media – focus on pH</a:t>
            </a:r>
          </a:p>
        </p:txBody>
      </p:sp>
      <p:sp>
        <p:nvSpPr>
          <p:cNvPr id="6147" name="Line 3"/>
          <p:cNvSpPr>
            <a:spLocks noChangeShapeType="1"/>
          </p:cNvSpPr>
          <p:nvPr/>
        </p:nvSpPr>
        <p:spPr bwMode="auto">
          <a:xfrm>
            <a:off x="152400" y="609600"/>
            <a:ext cx="8534400" cy="0"/>
          </a:xfrm>
          <a:prstGeom prst="line">
            <a:avLst/>
          </a:prstGeom>
          <a:noFill/>
          <a:ln w="28575">
            <a:solidFill>
              <a:srgbClr val="003399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149" name="Object 10"/>
              <p:cNvSpPr txBox="1"/>
              <p:nvPr/>
            </p:nvSpPr>
            <p:spPr bwMode="auto">
              <a:xfrm>
                <a:off x="3385457" y="1218407"/>
                <a:ext cx="2667000" cy="746125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>
                <a:normAutofit/>
              </a:bodyPr>
              <a:lstStyle/>
              <a:p>
                <a:r>
                  <a:rPr lang="en-US" dirty="0">
                    <a:solidFill>
                      <a:srgbClr val="000000"/>
                    </a:solidFill>
                  </a:rPr>
                  <a:t>pH</a:t>
                </a:r>
                <a14:m>
                  <m:oMath xmlns:m="http://schemas.openxmlformats.org/officeDocument/2006/math">
                    <m:r>
                      <a:rPr lang="en-US" i="1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=−</m:t>
                    </m:r>
                    <m:func>
                      <m:funcPr>
                        <m:ctrlPr>
                          <a:rPr lang="en-US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US" i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log</m:t>
                        </m:r>
                      </m:fName>
                      <m:e>
                        <m:d>
                          <m:dPr>
                            <m:begChr m:val="["/>
                            <m:endChr m:val="]"/>
                            <m:ctrlPr>
                              <a:rPr lang="en-US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sSup>
                              <m:sSupPr>
                                <m:ctrlPr>
                                  <a:rPr lang="en-US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𝐻</m:t>
                                </m:r>
                              </m:e>
                              <m:sup>
                                <m:r>
                                  <a:rPr lang="en-US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+</m:t>
                                </m:r>
                              </m:sup>
                            </m:sSup>
                          </m:e>
                        </m:d>
                      </m:e>
                    </m:func>
                  </m:oMath>
                </a14:m>
                <a:endParaRPr lang="en-US" dirty="0"/>
              </a:p>
            </p:txBody>
          </p:sp>
        </mc:Choice>
        <mc:Fallback xmlns="">
          <p:sp>
            <p:nvSpPr>
              <p:cNvPr id="6149" name="Object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3385457" y="1218407"/>
                <a:ext cx="2667000" cy="746125"/>
              </a:xfrm>
              <a:prstGeom prst="rect">
                <a:avLst/>
              </a:prstGeom>
              <a:blipFill>
                <a:blip r:embed="rId2"/>
                <a:stretch>
                  <a:fillRect l="-3425" t="-6557"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62481" name="Group 17"/>
          <p:cNvGrpSpPr>
            <a:grpSpLocks/>
          </p:cNvGrpSpPr>
          <p:nvPr/>
        </p:nvGrpSpPr>
        <p:grpSpPr bwMode="auto">
          <a:xfrm>
            <a:off x="1295400" y="2194718"/>
            <a:ext cx="6499225" cy="1768475"/>
            <a:chOff x="816" y="1920"/>
            <a:chExt cx="4094" cy="1114"/>
          </a:xfrm>
        </p:grpSpPr>
        <p:sp>
          <p:nvSpPr>
            <p:cNvPr id="6152" name="Text Box 11"/>
            <p:cNvSpPr txBox="1">
              <a:spLocks noChangeArrowheads="1"/>
            </p:cNvSpPr>
            <p:nvPr/>
          </p:nvSpPr>
          <p:spPr bwMode="auto">
            <a:xfrm>
              <a:off x="1517" y="1920"/>
              <a:ext cx="2726" cy="32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hangingPunct="1"/>
              <a:r>
                <a:rPr lang="en-US" altLang="en-US" sz="2800" dirty="0">
                  <a:solidFill>
                    <a:schemeClr val="accent2"/>
                  </a:solidFill>
                </a:rPr>
                <a:t>bicarbonate buffering system</a:t>
              </a:r>
            </a:p>
          </p:txBody>
        </p:sp>
        <p:sp>
          <p:nvSpPr>
            <p:cNvPr id="6153" name="Text Box 12"/>
            <p:cNvSpPr txBox="1">
              <a:spLocks noChangeArrowheads="1"/>
            </p:cNvSpPr>
            <p:nvPr/>
          </p:nvSpPr>
          <p:spPr bwMode="auto">
            <a:xfrm>
              <a:off x="1012" y="2224"/>
              <a:ext cx="3674" cy="32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hangingPunct="1"/>
              <a:r>
                <a:rPr lang="en-US" altLang="en-US" sz="2800">
                  <a:sym typeface="Symbol" pitchFamily="18" charset="2"/>
                </a:rPr>
                <a:t>HCO</a:t>
              </a:r>
              <a:r>
                <a:rPr lang="en-US" altLang="en-US" sz="2800" baseline="-25000">
                  <a:sym typeface="Symbol" pitchFamily="18" charset="2"/>
                </a:rPr>
                <a:t>3</a:t>
              </a:r>
              <a:r>
                <a:rPr lang="en-US" altLang="en-US" sz="2800" baseline="30000">
                  <a:sym typeface="Symbol" pitchFamily="18" charset="2"/>
                </a:rPr>
                <a:t>-</a:t>
              </a:r>
              <a:r>
                <a:rPr lang="en-US" altLang="en-US" sz="2800" baseline="-25000">
                  <a:sym typeface="Symbol" pitchFamily="18" charset="2"/>
                </a:rPr>
                <a:t> </a:t>
              </a:r>
              <a:r>
                <a:rPr lang="en-US" altLang="en-US" sz="2800">
                  <a:sym typeface="Symbol" pitchFamily="18" charset="2"/>
                </a:rPr>
                <a:t> +  H</a:t>
              </a:r>
              <a:r>
                <a:rPr lang="en-US" altLang="en-US" sz="2800" baseline="30000">
                  <a:sym typeface="Symbol" pitchFamily="18" charset="2"/>
                </a:rPr>
                <a:t>+</a:t>
              </a:r>
              <a:r>
                <a:rPr lang="en-US" altLang="en-US" sz="2800">
                  <a:sym typeface="Symbol" pitchFamily="18" charset="2"/>
                </a:rPr>
                <a:t>   H</a:t>
              </a:r>
              <a:r>
                <a:rPr lang="en-US" altLang="en-US" sz="2800" baseline="-25000">
                  <a:sym typeface="Symbol" pitchFamily="18" charset="2"/>
                </a:rPr>
                <a:t>2</a:t>
              </a:r>
              <a:r>
                <a:rPr lang="en-US" altLang="en-US" sz="2800">
                  <a:sym typeface="Symbol" pitchFamily="18" charset="2"/>
                </a:rPr>
                <a:t>CO</a:t>
              </a:r>
              <a:r>
                <a:rPr lang="en-US" altLang="en-US" sz="2800" baseline="-25000">
                  <a:sym typeface="Symbol" pitchFamily="18" charset="2"/>
                </a:rPr>
                <a:t>3 </a:t>
              </a:r>
              <a:r>
                <a:rPr lang="en-US" altLang="en-US" sz="2800">
                  <a:sym typeface="Symbol" pitchFamily="18" charset="2"/>
                </a:rPr>
                <a:t> H</a:t>
              </a:r>
              <a:r>
                <a:rPr lang="en-US" altLang="en-US" sz="2800" baseline="-25000">
                  <a:sym typeface="Symbol" pitchFamily="18" charset="2"/>
                </a:rPr>
                <a:t>2</a:t>
              </a:r>
              <a:r>
                <a:rPr lang="en-US" altLang="en-US" sz="2800">
                  <a:sym typeface="Symbol" pitchFamily="18" charset="2"/>
                </a:rPr>
                <a:t>O + CO</a:t>
              </a:r>
              <a:r>
                <a:rPr lang="en-US" altLang="en-US" sz="2800" baseline="-25000">
                  <a:sym typeface="Symbol" pitchFamily="18" charset="2"/>
                </a:rPr>
                <a:t>2</a:t>
              </a:r>
              <a:endParaRPr lang="en-US" altLang="en-US" sz="2800">
                <a:sym typeface="Symbol" pitchFamily="18" charset="2"/>
              </a:endParaRPr>
            </a:p>
          </p:txBody>
        </p:sp>
        <p:sp>
          <p:nvSpPr>
            <p:cNvPr id="6154" name="Text Box 13"/>
            <p:cNvSpPr txBox="1">
              <a:spLocks noChangeArrowheads="1"/>
            </p:cNvSpPr>
            <p:nvPr/>
          </p:nvSpPr>
          <p:spPr bwMode="auto">
            <a:xfrm>
              <a:off x="816" y="2592"/>
              <a:ext cx="861" cy="44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algn="ctr" eaLnBrk="1" hangingPunct="1"/>
              <a:r>
                <a:rPr lang="en-US" altLang="en-US" sz="2000"/>
                <a:t>bicarbonate</a:t>
              </a:r>
            </a:p>
            <a:p>
              <a:pPr algn="ctr" eaLnBrk="1" hangingPunct="1"/>
              <a:r>
                <a:rPr lang="en-US" altLang="en-US" sz="2000"/>
                <a:t>(soluble)</a:t>
              </a:r>
            </a:p>
          </p:txBody>
        </p:sp>
        <p:sp>
          <p:nvSpPr>
            <p:cNvPr id="6155" name="Text Box 14"/>
            <p:cNvSpPr txBox="1">
              <a:spLocks noChangeArrowheads="1"/>
            </p:cNvSpPr>
            <p:nvPr/>
          </p:nvSpPr>
          <p:spPr bwMode="auto">
            <a:xfrm>
              <a:off x="2388" y="2592"/>
              <a:ext cx="972" cy="44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algn="ctr" eaLnBrk="1" hangingPunct="1"/>
              <a:r>
                <a:rPr lang="en-US" altLang="en-US" sz="2000"/>
                <a:t>carbonic acid</a:t>
              </a:r>
            </a:p>
            <a:p>
              <a:pPr algn="ctr" eaLnBrk="1" hangingPunct="1"/>
              <a:r>
                <a:rPr lang="en-US" altLang="en-US" sz="2000"/>
                <a:t>(soluble)</a:t>
              </a:r>
            </a:p>
          </p:txBody>
        </p:sp>
        <p:sp>
          <p:nvSpPr>
            <p:cNvPr id="6156" name="Text Box 15"/>
            <p:cNvSpPr txBox="1">
              <a:spLocks noChangeArrowheads="1"/>
            </p:cNvSpPr>
            <p:nvPr/>
          </p:nvSpPr>
          <p:spPr bwMode="auto">
            <a:xfrm>
              <a:off x="3840" y="2592"/>
              <a:ext cx="1070" cy="44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algn="ctr" eaLnBrk="1" hangingPunct="1"/>
              <a:r>
                <a:rPr lang="en-US" altLang="en-US" sz="2000"/>
                <a:t>carbon dioxide</a:t>
              </a:r>
            </a:p>
            <a:p>
              <a:pPr algn="ctr" eaLnBrk="1" hangingPunct="1"/>
              <a:r>
                <a:rPr lang="en-US" altLang="en-US" sz="2000"/>
                <a:t>(gas)</a:t>
              </a:r>
            </a:p>
          </p:txBody>
        </p:sp>
      </p:grpSp>
      <p:sp>
        <p:nvSpPr>
          <p:cNvPr id="62484" name="Rectangle 20"/>
          <p:cNvSpPr>
            <a:spLocks noChangeArrowheads="1"/>
          </p:cNvSpPr>
          <p:nvPr/>
        </p:nvSpPr>
        <p:spPr bwMode="auto">
          <a:xfrm>
            <a:off x="533400" y="4495800"/>
            <a:ext cx="8077200" cy="1752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rgbClr val="003399"/>
              </a:buClr>
              <a:buSzPct val="125000"/>
              <a:buFontTx/>
              <a:buChar char="•"/>
            </a:pPr>
            <a:r>
              <a:rPr lang="en-US" altLang="en-US" sz="1800" dirty="0">
                <a:latin typeface="Arial" charset="0"/>
              </a:rPr>
              <a:t>Carbon dioxide dissolved in media and in the atmosphere regulate pH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rgbClr val="003399"/>
              </a:buClr>
              <a:buSzPct val="125000"/>
              <a:buFontTx/>
              <a:buChar char="•"/>
            </a:pPr>
            <a:r>
              <a:rPr lang="en-US" altLang="en-US" sz="1800" dirty="0">
                <a:latin typeface="Arial" charset="0"/>
              </a:rPr>
              <a:t>Primary mechanism of pH regulation in animal tissues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rgbClr val="003399"/>
              </a:buClr>
              <a:buSzPct val="125000"/>
              <a:buFontTx/>
              <a:buChar char="•"/>
            </a:pPr>
            <a:r>
              <a:rPr lang="en-US" altLang="en-US" sz="1800" dirty="0">
                <a:latin typeface="Arial" charset="0"/>
              </a:rPr>
              <a:t>Phenol red in the media changes color with respect to </a:t>
            </a:r>
            <a:r>
              <a:rPr lang="en-US" altLang="en-US" sz="1800" dirty="0" err="1">
                <a:latin typeface="Arial" charset="0"/>
              </a:rPr>
              <a:t>pH.</a:t>
            </a:r>
            <a:r>
              <a:rPr lang="en-US" altLang="en-US" sz="1800" dirty="0">
                <a:latin typeface="Arial" charset="0"/>
              </a:rPr>
              <a:t> </a:t>
            </a:r>
          </a:p>
          <a:p>
            <a:pPr lvl="1" eaLnBrk="1" hangingPunct="1">
              <a:lnSpc>
                <a:spcPct val="90000"/>
              </a:lnSpc>
              <a:spcBef>
                <a:spcPct val="20000"/>
              </a:spcBef>
              <a:buClr>
                <a:srgbClr val="003399"/>
              </a:buClr>
              <a:buSzPct val="125000"/>
              <a:buFontTx/>
              <a:buChar char="•"/>
            </a:pPr>
            <a:r>
              <a:rPr lang="en-US" altLang="en-US" sz="1800" dirty="0">
                <a:latin typeface="Arial" charset="0"/>
              </a:rPr>
              <a:t>Orange-red at correct </a:t>
            </a:r>
            <a:r>
              <a:rPr lang="en-US" altLang="en-US" sz="1800" dirty="0" err="1">
                <a:latin typeface="Arial" charset="0"/>
              </a:rPr>
              <a:t>pH.</a:t>
            </a:r>
            <a:r>
              <a:rPr lang="en-US" altLang="en-US" sz="1800" dirty="0">
                <a:latin typeface="Arial" charset="0"/>
              </a:rPr>
              <a:t> </a:t>
            </a:r>
          </a:p>
          <a:p>
            <a:pPr lvl="1" eaLnBrk="1" hangingPunct="1">
              <a:lnSpc>
                <a:spcPct val="90000"/>
              </a:lnSpc>
              <a:spcBef>
                <a:spcPct val="20000"/>
              </a:spcBef>
              <a:buClr>
                <a:srgbClr val="003399"/>
              </a:buClr>
              <a:buSzPct val="125000"/>
              <a:buFontTx/>
              <a:buChar char="•"/>
            </a:pPr>
            <a:r>
              <a:rPr lang="en-US" altLang="en-US" sz="1800" dirty="0">
                <a:latin typeface="Arial" charset="0"/>
              </a:rPr>
              <a:t>Purple at high pH</a:t>
            </a:r>
          </a:p>
          <a:p>
            <a:pPr lvl="1" eaLnBrk="1" hangingPunct="1">
              <a:lnSpc>
                <a:spcPct val="90000"/>
              </a:lnSpc>
              <a:spcBef>
                <a:spcPct val="20000"/>
              </a:spcBef>
              <a:buClr>
                <a:srgbClr val="003399"/>
              </a:buClr>
              <a:buSzPct val="125000"/>
              <a:buFontTx/>
              <a:buChar char="•"/>
            </a:pPr>
            <a:r>
              <a:rPr lang="en-US" altLang="en-US" sz="1800" dirty="0">
                <a:latin typeface="Arial" charset="0"/>
              </a:rPr>
              <a:t>Yellow at low pH (</a:t>
            </a:r>
            <a:r>
              <a:rPr lang="en-US" altLang="en-US" sz="1800" i="1" dirty="0">
                <a:latin typeface="Arial" charset="0"/>
              </a:rPr>
              <a:t>e.g.</a:t>
            </a:r>
            <a:r>
              <a:rPr lang="en-US" altLang="en-US" sz="1800" dirty="0">
                <a:latin typeface="Arial" charset="0"/>
              </a:rPr>
              <a:t> in the presence of a lot of lactic acid</a:t>
            </a:r>
            <a:endParaRPr lang="en-US" altLang="en-US" sz="1800" dirty="0">
              <a:latin typeface="Arial" charset="0"/>
              <a:cs typeface="Arial" charset="0"/>
            </a:endParaRPr>
          </a:p>
        </p:txBody>
      </p:sp>
      <p:pic>
        <p:nvPicPr>
          <p:cNvPr id="3" name="Picture 2" descr="A screenshot of a computer&#10;&#10;Description automatically generated">
            <a:extLst>
              <a:ext uri="{FF2B5EF4-FFF2-40B4-BE49-F238E27FC236}">
                <a16:creationId xmlns:a16="http://schemas.microsoft.com/office/drawing/2014/main" id="{19EC40A1-7AD9-436D-7B56-848C130E115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411189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76200" y="76200"/>
            <a:ext cx="8382000" cy="609600"/>
          </a:xfrm>
        </p:spPr>
        <p:txBody>
          <a:bodyPr/>
          <a:lstStyle/>
          <a:p>
            <a:pPr eaLnBrk="1" hangingPunct="1"/>
            <a:r>
              <a:rPr lang="en-US" altLang="en-US"/>
              <a:t>Cell culture incubators – pH and temperature</a:t>
            </a:r>
          </a:p>
        </p:txBody>
      </p:sp>
      <p:sp>
        <p:nvSpPr>
          <p:cNvPr id="8195" name="Line 3"/>
          <p:cNvSpPr>
            <a:spLocks noChangeShapeType="1"/>
          </p:cNvSpPr>
          <p:nvPr/>
        </p:nvSpPr>
        <p:spPr bwMode="auto">
          <a:xfrm>
            <a:off x="152400" y="609600"/>
            <a:ext cx="8534400" cy="0"/>
          </a:xfrm>
          <a:prstGeom prst="line">
            <a:avLst/>
          </a:prstGeom>
          <a:noFill/>
          <a:ln w="28575">
            <a:solidFill>
              <a:srgbClr val="003399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pic>
        <p:nvPicPr>
          <p:cNvPr id="8196" name="Picture 16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D1FF2B"/>
              </a:clrFrom>
              <a:clrTo>
                <a:srgbClr val="D1FF2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0" y="762000"/>
            <a:ext cx="5256213" cy="4424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197" name="Rectangle 17"/>
          <p:cNvSpPr>
            <a:spLocks noChangeArrowheads="1"/>
          </p:cNvSpPr>
          <p:nvPr/>
        </p:nvSpPr>
        <p:spPr bwMode="auto">
          <a:xfrm>
            <a:off x="304800" y="1066800"/>
            <a:ext cx="42672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rgbClr val="003399"/>
              </a:buClr>
              <a:buSzPct val="125000"/>
            </a:pPr>
            <a:r>
              <a:rPr lang="en-US" altLang="en-US" sz="1800">
                <a:solidFill>
                  <a:srgbClr val="FF3300"/>
                </a:solidFill>
                <a:latin typeface="Arial" charset="0"/>
              </a:rPr>
              <a:t>Cell culture incubator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rgbClr val="003399"/>
              </a:buClr>
              <a:buSzPct val="125000"/>
              <a:buFontTx/>
              <a:buChar char="•"/>
            </a:pPr>
            <a:r>
              <a:rPr lang="en-US" altLang="en-US" sz="1800">
                <a:latin typeface="Arial" charset="0"/>
              </a:rPr>
              <a:t>Maintain </a:t>
            </a:r>
            <a:r>
              <a:rPr lang="en-US" altLang="en-US" sz="1800">
                <a:latin typeface="Arial" charset="0"/>
                <a:cs typeface="Arial" charset="0"/>
              </a:rPr>
              <a:t>temperature</a:t>
            </a:r>
          </a:p>
          <a:p>
            <a:pPr lvl="1" eaLnBrk="1" hangingPunct="1">
              <a:lnSpc>
                <a:spcPct val="90000"/>
              </a:lnSpc>
              <a:spcBef>
                <a:spcPct val="20000"/>
              </a:spcBef>
              <a:buClr>
                <a:srgbClr val="003399"/>
              </a:buClr>
              <a:buSzPct val="125000"/>
              <a:buFontTx/>
              <a:buChar char="•"/>
            </a:pPr>
            <a:r>
              <a:rPr lang="en-US" altLang="en-US" sz="1800">
                <a:latin typeface="Arial" charset="0"/>
                <a:cs typeface="Arial" charset="0"/>
              </a:rPr>
              <a:t>37° C for most mammalian cells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rgbClr val="003399"/>
              </a:buClr>
              <a:buSzPct val="125000"/>
              <a:buFontTx/>
              <a:buChar char="•"/>
            </a:pPr>
            <a:r>
              <a:rPr lang="en-US" altLang="en-US" sz="1800">
                <a:latin typeface="Arial" charset="0"/>
                <a:cs typeface="Arial" charset="0"/>
              </a:rPr>
              <a:t>Maintain humidity</a:t>
            </a:r>
            <a:endParaRPr lang="en-US" altLang="en-US" sz="1800">
              <a:latin typeface="Arial" charset="0"/>
            </a:endParaRP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rgbClr val="003399"/>
              </a:buClr>
              <a:buSzPct val="125000"/>
              <a:buFontTx/>
              <a:buChar char="•"/>
            </a:pPr>
            <a:r>
              <a:rPr lang="en-US" altLang="en-US" sz="1800">
                <a:latin typeface="Arial" charset="0"/>
              </a:rPr>
              <a:t>Maintain 5% CO</a:t>
            </a:r>
            <a:r>
              <a:rPr lang="en-US" altLang="en-US" sz="1800" baseline="-25000">
                <a:latin typeface="Arial" charset="0"/>
              </a:rPr>
              <a:t>2</a:t>
            </a:r>
            <a:r>
              <a:rPr lang="en-US" altLang="en-US" sz="1800">
                <a:latin typeface="Arial" charset="0"/>
              </a:rPr>
              <a:t>/air mixture</a:t>
            </a:r>
          </a:p>
          <a:p>
            <a:pPr lvl="1" eaLnBrk="1" hangingPunct="1">
              <a:lnSpc>
                <a:spcPct val="90000"/>
              </a:lnSpc>
              <a:spcBef>
                <a:spcPct val="20000"/>
              </a:spcBef>
              <a:buClr>
                <a:srgbClr val="003399"/>
              </a:buClr>
              <a:buSzPct val="125000"/>
              <a:buFontTx/>
              <a:buChar char="•"/>
            </a:pPr>
            <a:r>
              <a:rPr lang="en-US" altLang="en-US" sz="1800">
                <a:latin typeface="Arial" charset="0"/>
              </a:rPr>
              <a:t>Bicarbonate buffer</a:t>
            </a:r>
          </a:p>
          <a:p>
            <a:pPr lvl="1" eaLnBrk="1" hangingPunct="1">
              <a:lnSpc>
                <a:spcPct val="90000"/>
              </a:lnSpc>
              <a:spcBef>
                <a:spcPct val="20000"/>
              </a:spcBef>
              <a:buClr>
                <a:srgbClr val="003399"/>
              </a:buClr>
              <a:buSzPct val="125000"/>
              <a:buFontTx/>
              <a:buChar char="•"/>
            </a:pPr>
            <a:r>
              <a:rPr lang="en-US" altLang="en-US" sz="1800">
                <a:latin typeface="Arial" charset="0"/>
              </a:rPr>
              <a:t>pH 7.4</a:t>
            </a:r>
          </a:p>
          <a:p>
            <a:pPr eaLnBrk="1" hangingPunct="1">
              <a:lnSpc>
                <a:spcPct val="90000"/>
              </a:lnSpc>
              <a:spcBef>
                <a:spcPct val="50000"/>
              </a:spcBef>
              <a:buClr>
                <a:srgbClr val="003399"/>
              </a:buClr>
              <a:buSzPct val="125000"/>
            </a:pPr>
            <a:r>
              <a:rPr lang="en-US" altLang="en-US" sz="1800">
                <a:solidFill>
                  <a:srgbClr val="FF3300"/>
                </a:solidFill>
                <a:latin typeface="Arial" charset="0"/>
              </a:rPr>
              <a:t>Outside the incubator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rgbClr val="003399"/>
              </a:buClr>
              <a:buSzPct val="125000"/>
              <a:buFontTx/>
              <a:buChar char="•"/>
            </a:pPr>
            <a:r>
              <a:rPr lang="en-US" altLang="en-US" sz="1800">
                <a:latin typeface="Arial" charset="0"/>
                <a:cs typeface="Arial" charset="0"/>
              </a:rPr>
              <a:t>Relatively easy to control temperature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rgbClr val="003399"/>
              </a:buClr>
              <a:buSzPct val="125000"/>
              <a:buFontTx/>
              <a:buChar char="•"/>
            </a:pPr>
            <a:r>
              <a:rPr lang="en-US" altLang="en-US" sz="1800">
                <a:latin typeface="Arial" charset="0"/>
                <a:cs typeface="Arial" charset="0"/>
              </a:rPr>
              <a:t>Control of pH ~ 7.4</a:t>
            </a:r>
          </a:p>
          <a:p>
            <a:pPr lvl="1" eaLnBrk="1" hangingPunct="1">
              <a:lnSpc>
                <a:spcPct val="90000"/>
              </a:lnSpc>
              <a:spcBef>
                <a:spcPct val="20000"/>
              </a:spcBef>
              <a:buClr>
                <a:srgbClr val="003399"/>
              </a:buClr>
              <a:buSzPct val="125000"/>
              <a:buFontTx/>
              <a:buChar char="•"/>
            </a:pPr>
            <a:r>
              <a:rPr lang="en-US" altLang="en-US" sz="1800">
                <a:latin typeface="Arial" charset="0"/>
                <a:cs typeface="Arial" charset="0"/>
              </a:rPr>
              <a:t>bicarbonate for closed system</a:t>
            </a:r>
          </a:p>
          <a:p>
            <a:pPr lvl="1" eaLnBrk="1" hangingPunct="1">
              <a:lnSpc>
                <a:spcPct val="90000"/>
              </a:lnSpc>
              <a:spcBef>
                <a:spcPct val="20000"/>
              </a:spcBef>
              <a:buClr>
                <a:srgbClr val="003399"/>
              </a:buClr>
              <a:buSzPct val="125000"/>
              <a:buFontTx/>
              <a:buChar char="•"/>
            </a:pPr>
            <a:r>
              <a:rPr lang="en-US" altLang="en-US" sz="1800">
                <a:latin typeface="Arial" charset="0"/>
                <a:cs typeface="Arial" charset="0"/>
              </a:rPr>
              <a:t>HEPES buffer - good</a:t>
            </a:r>
          </a:p>
          <a:p>
            <a:pPr lvl="1" eaLnBrk="1" hangingPunct="1">
              <a:lnSpc>
                <a:spcPct val="90000"/>
              </a:lnSpc>
              <a:spcBef>
                <a:spcPct val="20000"/>
              </a:spcBef>
              <a:buClr>
                <a:srgbClr val="003399"/>
              </a:buClr>
              <a:buSzPct val="125000"/>
              <a:buFontTx/>
              <a:buChar char="•"/>
            </a:pPr>
            <a:r>
              <a:rPr lang="en-US" altLang="en-US" sz="1800">
                <a:latin typeface="Arial" charset="0"/>
                <a:cs typeface="Arial" charset="0"/>
              </a:rPr>
              <a:t>Tris buffer – okay </a:t>
            </a:r>
          </a:p>
          <a:p>
            <a:pPr lvl="1" eaLnBrk="1" hangingPunct="1">
              <a:lnSpc>
                <a:spcPct val="90000"/>
              </a:lnSpc>
              <a:spcBef>
                <a:spcPct val="20000"/>
              </a:spcBef>
              <a:buClr>
                <a:srgbClr val="003399"/>
              </a:buClr>
              <a:buSzPct val="125000"/>
              <a:buFontTx/>
              <a:buChar char="•"/>
            </a:pPr>
            <a:endParaRPr lang="en-US" altLang="en-US" sz="1800">
              <a:latin typeface="Arial" charset="0"/>
              <a:cs typeface="Arial" charset="0"/>
            </a:endParaRP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rgbClr val="003399"/>
              </a:buClr>
              <a:buSzPct val="125000"/>
            </a:pPr>
            <a:r>
              <a:rPr lang="en-US" altLang="en-US" sz="1800">
                <a:solidFill>
                  <a:srgbClr val="FF3300"/>
                </a:solidFill>
                <a:latin typeface="Arial" charset="0"/>
                <a:cs typeface="Arial" charset="0"/>
              </a:rPr>
              <a:t>This all acts in concert with cell growth geometry</a:t>
            </a:r>
          </a:p>
          <a:p>
            <a:pPr lvl="1" eaLnBrk="1" hangingPunct="1">
              <a:lnSpc>
                <a:spcPct val="90000"/>
              </a:lnSpc>
              <a:spcBef>
                <a:spcPct val="20000"/>
              </a:spcBef>
              <a:buClr>
                <a:srgbClr val="003399"/>
              </a:buClr>
              <a:buSzPct val="125000"/>
              <a:buFontTx/>
              <a:buChar char="•"/>
            </a:pPr>
            <a:endParaRPr lang="en-US" altLang="en-US" sz="1800">
              <a:solidFill>
                <a:srgbClr val="FF3300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76200" y="76200"/>
            <a:ext cx="8382000" cy="609600"/>
          </a:xfrm>
        </p:spPr>
        <p:txBody>
          <a:bodyPr/>
          <a:lstStyle/>
          <a:p>
            <a:pPr eaLnBrk="1" hangingPunct="1"/>
            <a:r>
              <a:rPr lang="en-US" altLang="en-US"/>
              <a:t>Cell culture substrates</a:t>
            </a:r>
          </a:p>
        </p:txBody>
      </p:sp>
      <p:sp>
        <p:nvSpPr>
          <p:cNvPr id="12291" name="Line 3"/>
          <p:cNvSpPr>
            <a:spLocks noChangeShapeType="1"/>
          </p:cNvSpPr>
          <p:nvPr/>
        </p:nvSpPr>
        <p:spPr bwMode="auto">
          <a:xfrm>
            <a:off x="152400" y="609600"/>
            <a:ext cx="8534400" cy="0"/>
          </a:xfrm>
          <a:prstGeom prst="line">
            <a:avLst/>
          </a:prstGeom>
          <a:noFill/>
          <a:ln w="28575">
            <a:solidFill>
              <a:srgbClr val="003399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2292" name="Rectangle 4"/>
          <p:cNvSpPr>
            <a:spLocks noChangeArrowheads="1"/>
          </p:cNvSpPr>
          <p:nvPr/>
        </p:nvSpPr>
        <p:spPr bwMode="auto">
          <a:xfrm>
            <a:off x="685800" y="7620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rgbClr val="003399"/>
              </a:buClr>
              <a:buSzPct val="125000"/>
            </a:pPr>
            <a:r>
              <a:rPr lang="en-US" altLang="en-US" sz="1800">
                <a:latin typeface="Arial" charset="0"/>
              </a:rPr>
              <a:t>Anchorage dependence</a:t>
            </a:r>
          </a:p>
          <a:p>
            <a:pPr lvl="1" eaLnBrk="1" hangingPunct="1">
              <a:lnSpc>
                <a:spcPct val="90000"/>
              </a:lnSpc>
              <a:spcBef>
                <a:spcPct val="20000"/>
              </a:spcBef>
              <a:buClr>
                <a:srgbClr val="003399"/>
              </a:buClr>
              <a:buSzPct val="125000"/>
              <a:buFontTx/>
              <a:buChar char="•"/>
            </a:pPr>
            <a:r>
              <a:rPr lang="en-US" altLang="en-US" sz="1800">
                <a:latin typeface="Arial" charset="0"/>
              </a:rPr>
              <a:t>Tissues are communities of cells – support framework</a:t>
            </a:r>
          </a:p>
          <a:p>
            <a:pPr lvl="1" eaLnBrk="1" hangingPunct="1">
              <a:lnSpc>
                <a:spcPct val="90000"/>
              </a:lnSpc>
              <a:spcBef>
                <a:spcPct val="20000"/>
              </a:spcBef>
              <a:buClr>
                <a:srgbClr val="003399"/>
              </a:buClr>
              <a:buSzPct val="125000"/>
              <a:buFontTx/>
              <a:buChar char="•"/>
            </a:pPr>
            <a:r>
              <a:rPr lang="en-US" altLang="en-US" sz="1800">
                <a:latin typeface="Arial" charset="0"/>
              </a:rPr>
              <a:t>Many cells are structural components</a:t>
            </a:r>
          </a:p>
          <a:p>
            <a:pPr lvl="1" eaLnBrk="1" hangingPunct="1">
              <a:lnSpc>
                <a:spcPct val="90000"/>
              </a:lnSpc>
              <a:spcBef>
                <a:spcPct val="20000"/>
              </a:spcBef>
              <a:buClr>
                <a:srgbClr val="003399"/>
              </a:buClr>
              <a:buSzPct val="125000"/>
              <a:buFontTx/>
              <a:buChar char="•"/>
            </a:pPr>
            <a:r>
              <a:rPr lang="en-US" altLang="en-US" sz="1800">
                <a:latin typeface="Arial" charset="0"/>
              </a:rPr>
              <a:t>Most cells types isolated from animal sources are anchorage dependent</a:t>
            </a:r>
          </a:p>
          <a:p>
            <a:pPr lvl="1" eaLnBrk="1" hangingPunct="1">
              <a:lnSpc>
                <a:spcPct val="90000"/>
              </a:lnSpc>
              <a:spcBef>
                <a:spcPct val="20000"/>
              </a:spcBef>
              <a:buClr>
                <a:srgbClr val="003399"/>
              </a:buClr>
              <a:buSzPct val="125000"/>
              <a:buFontTx/>
              <a:buChar char="•"/>
            </a:pPr>
            <a:r>
              <a:rPr lang="en-US" altLang="en-US" sz="1800">
                <a:latin typeface="Arial" charset="0"/>
              </a:rPr>
              <a:t>Exceptions</a:t>
            </a:r>
          </a:p>
          <a:p>
            <a:pPr lvl="2" eaLnBrk="1" hangingPunct="1">
              <a:lnSpc>
                <a:spcPct val="90000"/>
              </a:lnSpc>
              <a:spcBef>
                <a:spcPct val="20000"/>
              </a:spcBef>
              <a:buClr>
                <a:srgbClr val="008000"/>
              </a:buClr>
              <a:buSzPct val="125000"/>
              <a:buFontTx/>
              <a:buChar char="•"/>
            </a:pPr>
            <a:r>
              <a:rPr lang="en-US" altLang="en-US" sz="1800">
                <a:latin typeface="Arial" charset="0"/>
              </a:rPr>
              <a:t>bacteria, fungi, yeasts, </a:t>
            </a:r>
            <a:r>
              <a:rPr lang="en-US" altLang="en-US" sz="1800" i="1">
                <a:latin typeface="Arial" charset="0"/>
              </a:rPr>
              <a:t>etc</a:t>
            </a:r>
            <a:r>
              <a:rPr lang="en-US" altLang="en-US" sz="1800">
                <a:latin typeface="Arial" charset="0"/>
              </a:rPr>
              <a:t>.</a:t>
            </a:r>
          </a:p>
          <a:p>
            <a:pPr lvl="2" eaLnBrk="1" hangingPunct="1">
              <a:lnSpc>
                <a:spcPct val="90000"/>
              </a:lnSpc>
              <a:spcBef>
                <a:spcPct val="20000"/>
              </a:spcBef>
              <a:buClr>
                <a:srgbClr val="008000"/>
              </a:buClr>
              <a:buSzPct val="125000"/>
              <a:buFontTx/>
              <a:buChar char="•"/>
            </a:pPr>
            <a:r>
              <a:rPr lang="en-US" altLang="en-US" sz="1800">
                <a:latin typeface="Arial" charset="0"/>
              </a:rPr>
              <a:t>Cells normally found in circulating blood – T cells, B cells</a:t>
            </a:r>
          </a:p>
          <a:p>
            <a:pPr lvl="2" eaLnBrk="1" hangingPunct="1">
              <a:lnSpc>
                <a:spcPct val="90000"/>
              </a:lnSpc>
              <a:spcBef>
                <a:spcPct val="20000"/>
              </a:spcBef>
              <a:buClr>
                <a:srgbClr val="008000"/>
              </a:buClr>
              <a:buSzPct val="125000"/>
              <a:buFontTx/>
              <a:buChar char="•"/>
            </a:pPr>
            <a:r>
              <a:rPr lang="en-US" altLang="en-US" sz="1800">
                <a:latin typeface="Arial" charset="0"/>
              </a:rPr>
              <a:t>Abnormal cells, now used as protein factories</a:t>
            </a:r>
          </a:p>
          <a:p>
            <a:pPr lvl="1" eaLnBrk="1" hangingPunct="1">
              <a:lnSpc>
                <a:spcPct val="90000"/>
              </a:lnSpc>
              <a:spcBef>
                <a:spcPct val="20000"/>
              </a:spcBef>
              <a:buClr>
                <a:srgbClr val="003399"/>
              </a:buClr>
              <a:buSzPct val="125000"/>
              <a:buFontTx/>
              <a:buChar char="•"/>
            </a:pPr>
            <a:endParaRPr lang="en-US" altLang="en-US" sz="1800">
              <a:latin typeface="Arial" charset="0"/>
            </a:endParaRP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rgbClr val="003399"/>
              </a:buClr>
              <a:buSzPct val="125000"/>
            </a:pPr>
            <a:r>
              <a:rPr lang="en-US" altLang="en-US" sz="1800">
                <a:latin typeface="Arial" charset="0"/>
              </a:rPr>
              <a:t>The original – glass!</a:t>
            </a:r>
          </a:p>
          <a:p>
            <a:pPr lvl="1" eaLnBrk="1" hangingPunct="1">
              <a:lnSpc>
                <a:spcPct val="90000"/>
              </a:lnSpc>
              <a:spcBef>
                <a:spcPct val="20000"/>
              </a:spcBef>
              <a:buClr>
                <a:srgbClr val="003399"/>
              </a:buClr>
              <a:buSzPct val="125000"/>
              <a:buFontTx/>
              <a:buChar char="•"/>
            </a:pPr>
            <a:r>
              <a:rPr lang="en-US" altLang="en-US" sz="1800">
                <a:latin typeface="Arial" charset="0"/>
              </a:rPr>
              <a:t>Thus, </a:t>
            </a:r>
            <a:r>
              <a:rPr lang="en-US" altLang="en-US" sz="1800" i="1">
                <a:latin typeface="Arial" charset="0"/>
              </a:rPr>
              <a:t>in vitro</a:t>
            </a:r>
          </a:p>
          <a:p>
            <a:pPr lvl="1" eaLnBrk="1" hangingPunct="1">
              <a:lnSpc>
                <a:spcPct val="90000"/>
              </a:lnSpc>
              <a:spcBef>
                <a:spcPct val="20000"/>
              </a:spcBef>
              <a:buClr>
                <a:srgbClr val="003399"/>
              </a:buClr>
              <a:buSzPct val="125000"/>
              <a:buFontTx/>
              <a:buChar char="•"/>
            </a:pPr>
            <a:r>
              <a:rPr lang="en-US" altLang="en-US" sz="1800">
                <a:latin typeface="Arial" charset="0"/>
              </a:rPr>
              <a:t>Still the choice for routine microscopy applications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rgbClr val="003399"/>
              </a:buClr>
              <a:buSzPct val="125000"/>
            </a:pPr>
            <a:endParaRPr lang="en-US" altLang="en-US" sz="1800">
              <a:latin typeface="Arial" charset="0"/>
            </a:endParaRP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rgbClr val="003399"/>
              </a:buClr>
              <a:buSzPct val="125000"/>
            </a:pPr>
            <a:r>
              <a:rPr lang="en-US" altLang="en-US" sz="1800">
                <a:latin typeface="Arial" charset="0"/>
              </a:rPr>
              <a:t>This is the new stuff – plastics, mostly polystyrene</a:t>
            </a:r>
          </a:p>
          <a:p>
            <a:pPr lvl="1" eaLnBrk="1" hangingPunct="1">
              <a:lnSpc>
                <a:spcPct val="90000"/>
              </a:lnSpc>
              <a:spcBef>
                <a:spcPct val="20000"/>
              </a:spcBef>
              <a:buClr>
                <a:srgbClr val="003399"/>
              </a:buClr>
              <a:buSzPct val="125000"/>
              <a:buFontTx/>
              <a:buChar char="•"/>
            </a:pPr>
            <a:r>
              <a:rPr lang="en-US" altLang="en-US" sz="1800">
                <a:latin typeface="Arial" charset="0"/>
              </a:rPr>
              <a:t>“Disposable”</a:t>
            </a:r>
          </a:p>
          <a:p>
            <a:pPr lvl="1" eaLnBrk="1" hangingPunct="1">
              <a:lnSpc>
                <a:spcPct val="90000"/>
              </a:lnSpc>
              <a:spcBef>
                <a:spcPct val="20000"/>
              </a:spcBef>
              <a:buClr>
                <a:srgbClr val="003399"/>
              </a:buClr>
              <a:buSzPct val="125000"/>
              <a:buFontTx/>
              <a:buChar char="•"/>
            </a:pPr>
            <a:r>
              <a:rPr lang="en-US" altLang="en-US" sz="1800">
                <a:latin typeface="Arial" charset="0"/>
              </a:rPr>
              <a:t>Quite good quality control (varying on a vendor basis) gives a predictable surface</a:t>
            </a:r>
          </a:p>
          <a:p>
            <a:pPr lvl="1" eaLnBrk="1" hangingPunct="1">
              <a:lnSpc>
                <a:spcPct val="90000"/>
              </a:lnSpc>
              <a:spcBef>
                <a:spcPct val="20000"/>
              </a:spcBef>
              <a:buClr>
                <a:srgbClr val="003399"/>
              </a:buClr>
              <a:buSzPct val="125000"/>
              <a:buFontTx/>
              <a:buChar char="•"/>
            </a:pPr>
            <a:r>
              <a:rPr lang="en-US" altLang="en-US" sz="1800">
                <a:latin typeface="Arial" charset="0"/>
              </a:rPr>
              <a:t>Myriad shapes</a:t>
            </a:r>
          </a:p>
          <a:p>
            <a:pPr lvl="1" eaLnBrk="1" hangingPunct="1">
              <a:lnSpc>
                <a:spcPct val="90000"/>
              </a:lnSpc>
              <a:spcBef>
                <a:spcPct val="20000"/>
              </a:spcBef>
              <a:buClr>
                <a:srgbClr val="003399"/>
              </a:buClr>
              <a:buSzPct val="125000"/>
              <a:buFontTx/>
              <a:buChar char="•"/>
            </a:pPr>
            <a:r>
              <a:rPr lang="en-US" altLang="en-US" sz="1800">
                <a:latin typeface="Arial" charset="0"/>
              </a:rPr>
              <a:t>Largely fluorescent, bad for microscopy.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>
          <a:xfrm>
            <a:off x="76200" y="76200"/>
            <a:ext cx="8382000" cy="609600"/>
          </a:xfrm>
        </p:spPr>
        <p:txBody>
          <a:bodyPr/>
          <a:lstStyle/>
          <a:p>
            <a:pPr eaLnBrk="1" hangingPunct="1"/>
            <a:r>
              <a:rPr lang="en-US" altLang="en-US"/>
              <a:t>Cell culture substrates</a:t>
            </a:r>
          </a:p>
        </p:txBody>
      </p:sp>
      <p:sp>
        <p:nvSpPr>
          <p:cNvPr id="13315" name="Line 3"/>
          <p:cNvSpPr>
            <a:spLocks noChangeShapeType="1"/>
          </p:cNvSpPr>
          <p:nvPr/>
        </p:nvSpPr>
        <p:spPr bwMode="auto">
          <a:xfrm>
            <a:off x="152400" y="609600"/>
            <a:ext cx="8534400" cy="0"/>
          </a:xfrm>
          <a:prstGeom prst="line">
            <a:avLst/>
          </a:prstGeom>
          <a:noFill/>
          <a:ln w="28575">
            <a:solidFill>
              <a:srgbClr val="003399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3316" name="Rectangle 4"/>
          <p:cNvSpPr>
            <a:spLocks noChangeArrowheads="1"/>
          </p:cNvSpPr>
          <p:nvPr/>
        </p:nvSpPr>
        <p:spPr bwMode="auto">
          <a:xfrm>
            <a:off x="685800" y="7620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rgbClr val="003399"/>
              </a:buClr>
              <a:buSzPct val="125000"/>
            </a:pPr>
            <a:r>
              <a:rPr lang="en-US" altLang="en-US" sz="1800" dirty="0">
                <a:latin typeface="Arial" charset="0"/>
              </a:rPr>
              <a:t>Polystyrene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rgbClr val="003399"/>
              </a:buClr>
              <a:buSzPct val="125000"/>
            </a:pPr>
            <a:endParaRPr lang="en-US" altLang="en-US" sz="1800" dirty="0">
              <a:latin typeface="Arial" charset="0"/>
            </a:endParaRP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rgbClr val="003399"/>
              </a:buClr>
              <a:buSzPct val="125000"/>
            </a:pPr>
            <a:endParaRPr lang="en-US" altLang="en-US" sz="1800" dirty="0">
              <a:latin typeface="Arial" charset="0"/>
            </a:endParaRP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rgbClr val="003399"/>
              </a:buClr>
              <a:buSzPct val="125000"/>
            </a:pPr>
            <a:endParaRPr lang="en-US" altLang="en-US" sz="1800" dirty="0">
              <a:latin typeface="Arial" charset="0"/>
            </a:endParaRP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rgbClr val="003399"/>
              </a:buClr>
              <a:buSzPct val="125000"/>
              <a:buFontTx/>
              <a:buChar char="•"/>
            </a:pPr>
            <a:r>
              <a:rPr lang="en-US" altLang="en-US" sz="1800" dirty="0">
                <a:latin typeface="Arial" charset="0"/>
              </a:rPr>
              <a:t>As cast, hydrophobic – this is a classic Petri dish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rgbClr val="003399"/>
              </a:buClr>
              <a:buSzPct val="125000"/>
              <a:buFontTx/>
              <a:buChar char="•"/>
            </a:pPr>
            <a:r>
              <a:rPr lang="en-US" altLang="en-US" sz="1800" dirty="0">
                <a:latin typeface="Arial" charset="0"/>
              </a:rPr>
              <a:t>Surface treated to become hydrophilic (gas plasma, irradiation, </a:t>
            </a:r>
            <a:r>
              <a:rPr lang="en-US" altLang="en-US" sz="1800" i="1" dirty="0">
                <a:latin typeface="Arial" charset="0"/>
              </a:rPr>
              <a:t>etc.</a:t>
            </a:r>
            <a:r>
              <a:rPr lang="en-US" altLang="en-US" sz="1800" dirty="0">
                <a:latin typeface="Arial" charset="0"/>
              </a:rPr>
              <a:t>)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rgbClr val="003399"/>
              </a:buClr>
              <a:buSzPct val="125000"/>
            </a:pPr>
            <a:endParaRPr lang="en-US" altLang="en-US" sz="1800" dirty="0">
              <a:latin typeface="Arial" charset="0"/>
            </a:endParaRP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rgbClr val="003399"/>
              </a:buClr>
              <a:buSzPct val="125000"/>
            </a:pPr>
            <a:r>
              <a:rPr lang="en-US" altLang="en-US" sz="1800" dirty="0">
                <a:latin typeface="Arial" charset="0"/>
              </a:rPr>
              <a:t>Anchorage dependent cells: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rgbClr val="003399"/>
              </a:buClr>
              <a:buSzPct val="125000"/>
              <a:buFontTx/>
              <a:buChar char="•"/>
            </a:pPr>
            <a:r>
              <a:rPr lang="en-US" altLang="en-US" sz="1800" dirty="0">
                <a:latin typeface="Arial" charset="0"/>
              </a:rPr>
              <a:t>attach and grow on hydrophilic surfaces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rgbClr val="003399"/>
              </a:buClr>
              <a:buSzPct val="125000"/>
              <a:buFontTx/>
              <a:buChar char="•"/>
            </a:pPr>
            <a:r>
              <a:rPr lang="en-US" altLang="en-US" sz="1800" dirty="0">
                <a:latin typeface="Arial" charset="0"/>
              </a:rPr>
              <a:t>loosely attach, have trouble growing on hydrophobic surfaces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rgbClr val="003399"/>
              </a:buClr>
              <a:buSzPct val="125000"/>
            </a:pPr>
            <a:endParaRPr lang="en-US" altLang="en-US" sz="1800" dirty="0">
              <a:latin typeface="Arial" charset="0"/>
            </a:endParaRP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rgbClr val="003399"/>
              </a:buClr>
              <a:buSzPct val="125000"/>
            </a:pPr>
            <a:r>
              <a:rPr lang="en-US" altLang="en-US" sz="2000" dirty="0">
                <a:solidFill>
                  <a:schemeClr val="accent1"/>
                </a:solidFill>
                <a:latin typeface="Arial" charset="0"/>
              </a:rPr>
              <a:t>The mechanism is not in the surface itself, but in the layer of proteins that adsorbs onto the surface, which the cells then recognize. Thus: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rgbClr val="003399"/>
              </a:buClr>
              <a:buSzPct val="125000"/>
              <a:buFontTx/>
              <a:buChar char="•"/>
            </a:pPr>
            <a:r>
              <a:rPr lang="en-US" altLang="en-US" sz="1800" dirty="0">
                <a:latin typeface="Arial" charset="0"/>
              </a:rPr>
              <a:t>Competitive absorbance of albumin and fibronectin from serum onto standard </a:t>
            </a:r>
            <a:r>
              <a:rPr lang="en-US" altLang="en-US" sz="1800" dirty="0" err="1">
                <a:latin typeface="Arial" charset="0"/>
              </a:rPr>
              <a:t>cultureware</a:t>
            </a:r>
            <a:r>
              <a:rPr lang="en-US" altLang="en-US" sz="1800" dirty="0">
                <a:latin typeface="Arial" charset="0"/>
              </a:rPr>
              <a:t> is a strong determinant of cell growth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rgbClr val="003399"/>
              </a:buClr>
              <a:buSzPct val="125000"/>
              <a:buFontTx/>
              <a:buChar char="•"/>
            </a:pPr>
            <a:r>
              <a:rPr lang="en-US" altLang="en-US" sz="1800" dirty="0">
                <a:latin typeface="Arial" charset="0"/>
              </a:rPr>
              <a:t>Coating the surface with a known protein or compound is used to both enhance cell growth and learn what proteins the cells see in the body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rgbClr val="003399"/>
              </a:buClr>
              <a:buSzPct val="125000"/>
            </a:pPr>
            <a:endParaRPr lang="en-US" altLang="en-US" sz="1800" dirty="0">
              <a:latin typeface="Arial" charset="0"/>
            </a:endParaRPr>
          </a:p>
          <a:p>
            <a:pPr lvl="1" eaLnBrk="1" hangingPunct="1">
              <a:lnSpc>
                <a:spcPct val="90000"/>
              </a:lnSpc>
              <a:spcBef>
                <a:spcPct val="20000"/>
              </a:spcBef>
              <a:buClr>
                <a:srgbClr val="003399"/>
              </a:buClr>
              <a:buSzPct val="125000"/>
              <a:buFontTx/>
              <a:buChar char="•"/>
            </a:pPr>
            <a:endParaRPr lang="en-US" altLang="en-US" sz="1800" dirty="0">
              <a:latin typeface="Arial" charset="0"/>
            </a:endParaRPr>
          </a:p>
        </p:txBody>
      </p:sp>
      <p:pic>
        <p:nvPicPr>
          <p:cNvPr id="13317" name="Picture 5" descr="surf_chem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8400" y="1066800"/>
            <a:ext cx="3175000" cy="749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>
          <a:xfrm>
            <a:off x="76200" y="76200"/>
            <a:ext cx="8382000" cy="609600"/>
          </a:xfrm>
        </p:spPr>
        <p:txBody>
          <a:bodyPr/>
          <a:lstStyle/>
          <a:p>
            <a:pPr eaLnBrk="1" hangingPunct="1"/>
            <a:r>
              <a:rPr lang="en-US" altLang="en-US" dirty="0"/>
              <a:t>Systems for high-volume growth</a:t>
            </a:r>
          </a:p>
        </p:txBody>
      </p:sp>
      <p:sp>
        <p:nvSpPr>
          <p:cNvPr id="13315" name="Line 3"/>
          <p:cNvSpPr>
            <a:spLocks noChangeShapeType="1"/>
          </p:cNvSpPr>
          <p:nvPr/>
        </p:nvSpPr>
        <p:spPr bwMode="auto">
          <a:xfrm>
            <a:off x="152400" y="609600"/>
            <a:ext cx="8534400" cy="0"/>
          </a:xfrm>
          <a:prstGeom prst="line">
            <a:avLst/>
          </a:prstGeom>
          <a:noFill/>
          <a:ln w="28575">
            <a:solidFill>
              <a:srgbClr val="003399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pic>
        <p:nvPicPr>
          <p:cNvPr id="3" name="Picture 2" descr="A picture containing green&#10;&#10;Description automatically generated">
            <a:extLst>
              <a:ext uri="{FF2B5EF4-FFF2-40B4-BE49-F238E27FC236}">
                <a16:creationId xmlns:a16="http://schemas.microsoft.com/office/drawing/2014/main" id="{3D2644F3-8B4F-4F2A-2BAA-986B4A7D497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2983" y="3581400"/>
            <a:ext cx="3581400" cy="35814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82AD37B4-6D82-C970-E36D-5D31C34B416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40993" y="1254265"/>
            <a:ext cx="3157214" cy="2586037"/>
          </a:xfrm>
          <a:prstGeom prst="rect">
            <a:avLst/>
          </a:prstGeom>
        </p:spPr>
      </p:pic>
      <p:pic>
        <p:nvPicPr>
          <p:cNvPr id="4" name="Picture 3" descr="A picture containing indoor, person, preparing, appliance&#10;&#10;Description automatically generated">
            <a:extLst>
              <a:ext uri="{FF2B5EF4-FFF2-40B4-BE49-F238E27FC236}">
                <a16:creationId xmlns:a16="http://schemas.microsoft.com/office/drawing/2014/main" id="{C2366596-D3B9-277D-1FF0-F30DCCDF640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3600" y="779744"/>
            <a:ext cx="2967417" cy="2967417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DF00E2AA-B82F-9E22-19D1-C9977BE7C467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320" t="29259" r="12680" b="11367"/>
          <a:stretch/>
        </p:blipFill>
        <p:spPr>
          <a:xfrm>
            <a:off x="232983" y="914400"/>
            <a:ext cx="2423352" cy="19184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010605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>
          <a:xfrm>
            <a:off x="76200" y="76200"/>
            <a:ext cx="8382000" cy="609600"/>
          </a:xfrm>
        </p:spPr>
        <p:txBody>
          <a:bodyPr/>
          <a:lstStyle/>
          <a:p>
            <a:pPr algn="ctr" eaLnBrk="1" hangingPunct="1"/>
            <a:r>
              <a:rPr lang="en-US" altLang="en-US"/>
              <a:t>Microscopy</a:t>
            </a:r>
          </a:p>
        </p:txBody>
      </p:sp>
      <p:sp>
        <p:nvSpPr>
          <p:cNvPr id="14339" name="Line 3"/>
          <p:cNvSpPr>
            <a:spLocks noChangeShapeType="1"/>
          </p:cNvSpPr>
          <p:nvPr/>
        </p:nvSpPr>
        <p:spPr bwMode="auto">
          <a:xfrm>
            <a:off x="152400" y="609600"/>
            <a:ext cx="8534400" cy="0"/>
          </a:xfrm>
          <a:prstGeom prst="line">
            <a:avLst/>
          </a:prstGeom>
          <a:noFill/>
          <a:ln w="28575">
            <a:solidFill>
              <a:srgbClr val="003399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4340" name="Rectangle 5"/>
          <p:cNvSpPr>
            <a:spLocks noChangeArrowheads="1"/>
          </p:cNvSpPr>
          <p:nvPr/>
        </p:nvSpPr>
        <p:spPr bwMode="auto">
          <a:xfrm>
            <a:off x="419100" y="4800600"/>
            <a:ext cx="8305800" cy="1600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rgbClr val="003399"/>
              </a:buClr>
              <a:buSzPct val="125000"/>
            </a:pPr>
            <a:r>
              <a:rPr lang="en-US" altLang="en-US" sz="1800">
                <a:solidFill>
                  <a:srgbClr val="FF3300"/>
                </a:solidFill>
                <a:latin typeface="Arial" charset="0"/>
              </a:rPr>
              <a:t>Light microscopy resources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rgbClr val="003399"/>
              </a:buClr>
              <a:buSzPct val="125000"/>
              <a:buFontTx/>
              <a:buChar char="•"/>
            </a:pPr>
            <a:r>
              <a:rPr lang="en-US" altLang="en-US" sz="1800">
                <a:latin typeface="Arial" charset="0"/>
              </a:rPr>
              <a:t>www.microscopyu.com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rgbClr val="003399"/>
              </a:buClr>
              <a:buSzPct val="125000"/>
              <a:buFontTx/>
              <a:buChar char="•"/>
            </a:pPr>
            <a:r>
              <a:rPr lang="en-US" altLang="en-US" sz="1800">
                <a:latin typeface="Arial" charset="0"/>
              </a:rPr>
              <a:t>http://www.olympusamerica.com/seg_section/seg_home.asp?CMP=ILC-homemicroscope (click on “Microscopy Resource Center”)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rgbClr val="003399"/>
              </a:buClr>
              <a:buSzPct val="125000"/>
              <a:buFontTx/>
              <a:buChar char="•"/>
            </a:pPr>
            <a:r>
              <a:rPr lang="en-US" altLang="en-US" sz="1800">
                <a:latin typeface="Arial" charset="0"/>
              </a:rPr>
              <a:t>www.probes.com</a:t>
            </a:r>
            <a:endParaRPr lang="en-US" altLang="en-US" sz="1800">
              <a:latin typeface="Arial" charset="0"/>
              <a:cs typeface="Arial" charset="0"/>
            </a:endParaRPr>
          </a:p>
        </p:txBody>
      </p:sp>
      <p:pic>
        <p:nvPicPr>
          <p:cNvPr id="14341" name="Picture 10" descr="picture_0_mac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990600"/>
            <a:ext cx="3352800" cy="3581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2" name="Picture 11" descr="fluorointrofigure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1000" y="762000"/>
            <a:ext cx="4354513" cy="4035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>
          <a:xfrm>
            <a:off x="76200" y="76200"/>
            <a:ext cx="8382000" cy="609600"/>
          </a:xfrm>
        </p:spPr>
        <p:txBody>
          <a:bodyPr/>
          <a:lstStyle/>
          <a:p>
            <a:pPr eaLnBrk="1" hangingPunct="1"/>
            <a:r>
              <a:rPr lang="en-US" altLang="en-US"/>
              <a:t>Phase contrast microscopy</a:t>
            </a:r>
          </a:p>
        </p:txBody>
      </p:sp>
      <p:sp>
        <p:nvSpPr>
          <p:cNvPr id="15363" name="Line 3"/>
          <p:cNvSpPr>
            <a:spLocks noChangeShapeType="1"/>
          </p:cNvSpPr>
          <p:nvPr/>
        </p:nvSpPr>
        <p:spPr bwMode="auto">
          <a:xfrm>
            <a:off x="152400" y="609600"/>
            <a:ext cx="8534400" cy="0"/>
          </a:xfrm>
          <a:prstGeom prst="line">
            <a:avLst/>
          </a:prstGeom>
          <a:noFill/>
          <a:ln w="28575">
            <a:solidFill>
              <a:srgbClr val="003399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pic>
        <p:nvPicPr>
          <p:cNvPr id="15364" name="Picture 4" descr="contrastmode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307" r="33928" b="17537"/>
          <a:stretch>
            <a:fillRect/>
          </a:stretch>
        </p:blipFill>
        <p:spPr bwMode="auto">
          <a:xfrm>
            <a:off x="762000" y="762000"/>
            <a:ext cx="7620000" cy="3889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5" name="Text Box 6"/>
          <p:cNvSpPr txBox="1">
            <a:spLocks noChangeArrowheads="1"/>
          </p:cNvSpPr>
          <p:nvPr/>
        </p:nvSpPr>
        <p:spPr bwMode="auto">
          <a:xfrm>
            <a:off x="1676400" y="4572000"/>
            <a:ext cx="1519238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/>
            <a:r>
              <a:rPr lang="en-US" altLang="en-US"/>
              <a:t>Brightfield</a:t>
            </a:r>
          </a:p>
        </p:txBody>
      </p:sp>
      <p:sp>
        <p:nvSpPr>
          <p:cNvPr id="15366" name="Text Box 9"/>
          <p:cNvSpPr txBox="1">
            <a:spLocks noChangeArrowheads="1"/>
          </p:cNvSpPr>
          <p:nvPr/>
        </p:nvSpPr>
        <p:spPr bwMode="auto">
          <a:xfrm>
            <a:off x="5410200" y="4572000"/>
            <a:ext cx="193516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/>
            <a:r>
              <a:rPr lang="en-US" altLang="en-US"/>
              <a:t>Phase contrast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>
          <a:xfrm>
            <a:off x="76200" y="76200"/>
            <a:ext cx="8382000" cy="609600"/>
          </a:xfrm>
        </p:spPr>
        <p:txBody>
          <a:bodyPr/>
          <a:lstStyle/>
          <a:p>
            <a:pPr eaLnBrk="1" hangingPunct="1"/>
            <a:r>
              <a:rPr lang="en-US" altLang="en-US"/>
              <a:t>Phase contrast microscopy</a:t>
            </a:r>
          </a:p>
        </p:txBody>
      </p:sp>
      <p:sp>
        <p:nvSpPr>
          <p:cNvPr id="16387" name="Line 3"/>
          <p:cNvSpPr>
            <a:spLocks noChangeShapeType="1"/>
          </p:cNvSpPr>
          <p:nvPr/>
        </p:nvSpPr>
        <p:spPr bwMode="auto">
          <a:xfrm>
            <a:off x="152400" y="609600"/>
            <a:ext cx="8534400" cy="0"/>
          </a:xfrm>
          <a:prstGeom prst="line">
            <a:avLst/>
          </a:prstGeom>
          <a:noFill/>
          <a:ln w="28575">
            <a:solidFill>
              <a:srgbClr val="003399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pic>
        <p:nvPicPr>
          <p:cNvPr id="16388" name="Picture 4" descr="contrastmode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307" r="33928" b="17537"/>
          <a:stretch>
            <a:fillRect/>
          </a:stretch>
        </p:blipFill>
        <p:spPr bwMode="auto">
          <a:xfrm>
            <a:off x="228600" y="762000"/>
            <a:ext cx="4953000" cy="2528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9" name="Picture 5" descr="phasepath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0200" y="1905000"/>
            <a:ext cx="3733800" cy="3708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90" name="Text Box 6"/>
          <p:cNvSpPr txBox="1">
            <a:spLocks noChangeArrowheads="1"/>
          </p:cNvSpPr>
          <p:nvPr/>
        </p:nvSpPr>
        <p:spPr bwMode="auto">
          <a:xfrm>
            <a:off x="611188" y="3124200"/>
            <a:ext cx="1519237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/>
            <a:r>
              <a:rPr lang="en-US" altLang="en-US"/>
              <a:t>Brightfield</a:t>
            </a:r>
          </a:p>
        </p:txBody>
      </p:sp>
      <p:pic>
        <p:nvPicPr>
          <p:cNvPr id="16391" name="Picture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600" y="4419600"/>
            <a:ext cx="4114800" cy="21923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6392" name="Text Box 8"/>
          <p:cNvSpPr txBox="1">
            <a:spLocks noChangeArrowheads="1"/>
          </p:cNvSpPr>
          <p:nvPr/>
        </p:nvSpPr>
        <p:spPr bwMode="auto">
          <a:xfrm>
            <a:off x="3000375" y="3124200"/>
            <a:ext cx="193516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/>
            <a:r>
              <a:rPr lang="en-US" altLang="en-US"/>
              <a:t>Phase contrast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>
          <a:xfrm>
            <a:off x="76200" y="76200"/>
            <a:ext cx="8382000" cy="609600"/>
          </a:xfrm>
        </p:spPr>
        <p:txBody>
          <a:bodyPr/>
          <a:lstStyle/>
          <a:p>
            <a:pPr eaLnBrk="1" hangingPunct="1"/>
            <a:r>
              <a:rPr lang="en-US" altLang="en-US"/>
              <a:t>Phase contrast microscopy</a:t>
            </a:r>
          </a:p>
        </p:txBody>
      </p:sp>
      <p:sp>
        <p:nvSpPr>
          <p:cNvPr id="17411" name="Line 3"/>
          <p:cNvSpPr>
            <a:spLocks noChangeShapeType="1"/>
          </p:cNvSpPr>
          <p:nvPr/>
        </p:nvSpPr>
        <p:spPr bwMode="auto">
          <a:xfrm>
            <a:off x="152400" y="609600"/>
            <a:ext cx="8534400" cy="0"/>
          </a:xfrm>
          <a:prstGeom prst="line">
            <a:avLst/>
          </a:prstGeom>
          <a:noFill/>
          <a:ln w="28575">
            <a:solidFill>
              <a:srgbClr val="003399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pic>
        <p:nvPicPr>
          <p:cNvPr id="17412" name="Picture 5" descr="contrastmode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307" b="17537"/>
          <a:stretch>
            <a:fillRect/>
          </a:stretch>
        </p:blipFill>
        <p:spPr bwMode="auto">
          <a:xfrm>
            <a:off x="228600" y="609600"/>
            <a:ext cx="8686800" cy="2928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3" name="Picture 6" descr="phasepath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7800" y="4057650"/>
            <a:ext cx="2819400" cy="2800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4" name="Text Box 7"/>
          <p:cNvSpPr txBox="1">
            <a:spLocks noChangeArrowheads="1"/>
          </p:cNvSpPr>
          <p:nvPr/>
        </p:nvSpPr>
        <p:spPr bwMode="auto">
          <a:xfrm>
            <a:off x="685800" y="3429000"/>
            <a:ext cx="1519238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/>
            <a:r>
              <a:rPr lang="en-US" altLang="en-US"/>
              <a:t>Brightfield</a:t>
            </a:r>
          </a:p>
        </p:txBody>
      </p:sp>
      <p:sp>
        <p:nvSpPr>
          <p:cNvPr id="17415" name="Text Box 8"/>
          <p:cNvSpPr txBox="1">
            <a:spLocks noChangeArrowheads="1"/>
          </p:cNvSpPr>
          <p:nvPr/>
        </p:nvSpPr>
        <p:spPr bwMode="auto">
          <a:xfrm>
            <a:off x="5791200" y="3581400"/>
            <a:ext cx="3101975" cy="1917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/>
            <a:r>
              <a:rPr lang="en-US" altLang="en-US"/>
              <a:t>Differential</a:t>
            </a:r>
          </a:p>
          <a:p>
            <a:pPr algn="ctr" eaLnBrk="1" hangingPunct="1"/>
            <a:r>
              <a:rPr lang="en-US" altLang="en-US"/>
              <a:t>Interference</a:t>
            </a:r>
          </a:p>
          <a:p>
            <a:pPr algn="ctr" eaLnBrk="1" hangingPunct="1"/>
            <a:r>
              <a:rPr lang="en-US" altLang="en-US"/>
              <a:t>Contrast</a:t>
            </a:r>
          </a:p>
          <a:p>
            <a:pPr algn="ctr" eaLnBrk="1" hangingPunct="1"/>
            <a:r>
              <a:rPr lang="en-US" altLang="en-US"/>
              <a:t>(DIC)</a:t>
            </a:r>
          </a:p>
          <a:p>
            <a:pPr algn="ctr" eaLnBrk="1" hangingPunct="1"/>
            <a:r>
              <a:rPr lang="en-US" altLang="en-US"/>
              <a:t>(beyond the scope here)</a:t>
            </a:r>
          </a:p>
        </p:txBody>
      </p:sp>
      <p:sp>
        <p:nvSpPr>
          <p:cNvPr id="17416" name="Text Box 9"/>
          <p:cNvSpPr txBox="1">
            <a:spLocks noChangeArrowheads="1"/>
          </p:cNvSpPr>
          <p:nvPr/>
        </p:nvSpPr>
        <p:spPr bwMode="auto">
          <a:xfrm>
            <a:off x="3429000" y="3429000"/>
            <a:ext cx="193516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/>
            <a:r>
              <a:rPr lang="en-US" altLang="en-US"/>
              <a:t>Phase contrast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>
          <a:xfrm>
            <a:off x="76200" y="76200"/>
            <a:ext cx="8382000" cy="609600"/>
          </a:xfrm>
        </p:spPr>
        <p:txBody>
          <a:bodyPr/>
          <a:lstStyle/>
          <a:p>
            <a:pPr eaLnBrk="1" hangingPunct="1"/>
            <a:r>
              <a:rPr lang="en-US" altLang="en-US" dirty="0"/>
              <a:t>Growth and </a:t>
            </a:r>
            <a:r>
              <a:rPr lang="en-US" altLang="en-US" dirty="0" err="1"/>
              <a:t>replating</a:t>
            </a:r>
            <a:r>
              <a:rPr lang="en-US" altLang="en-US" dirty="0"/>
              <a:t> of cells in culture</a:t>
            </a:r>
          </a:p>
        </p:txBody>
      </p:sp>
      <p:sp>
        <p:nvSpPr>
          <p:cNvPr id="16387" name="Line 3"/>
          <p:cNvSpPr>
            <a:spLocks noChangeShapeType="1"/>
          </p:cNvSpPr>
          <p:nvPr/>
        </p:nvSpPr>
        <p:spPr bwMode="auto">
          <a:xfrm>
            <a:off x="152400" y="609600"/>
            <a:ext cx="8534400" cy="0"/>
          </a:xfrm>
          <a:prstGeom prst="line">
            <a:avLst/>
          </a:prstGeom>
          <a:noFill/>
          <a:ln w="28575">
            <a:solidFill>
              <a:srgbClr val="003399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pic>
        <p:nvPicPr>
          <p:cNvPr id="16388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762000"/>
            <a:ext cx="2514600" cy="2400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389" name="Picture 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6750" y="762000"/>
            <a:ext cx="2432050" cy="23828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390" name="Picture 1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7400" y="762000"/>
            <a:ext cx="2514600" cy="2393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392" name="Picture 1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3733800"/>
            <a:ext cx="2438400" cy="2322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393" name="Picture 1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0" y="3733800"/>
            <a:ext cx="2584450" cy="2327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394" name="Picture 14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3600" y="3733800"/>
            <a:ext cx="2438400" cy="2352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6395" name="Text Box 15"/>
          <p:cNvSpPr txBox="1">
            <a:spLocks noChangeArrowheads="1"/>
          </p:cNvSpPr>
          <p:nvPr/>
        </p:nvSpPr>
        <p:spPr bwMode="auto">
          <a:xfrm>
            <a:off x="350499" y="6046788"/>
            <a:ext cx="2499402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/>
            <a:r>
              <a:rPr lang="en-US" altLang="en-US" sz="1800" dirty="0"/>
              <a:t>Passaging:</a:t>
            </a:r>
          </a:p>
          <a:p>
            <a:pPr algn="ctr" eaLnBrk="1" hangingPunct="1"/>
            <a:r>
              <a:rPr lang="en-US" altLang="en-US" sz="1800" dirty="0"/>
              <a:t>detach cells from surface</a:t>
            </a:r>
          </a:p>
        </p:txBody>
      </p:sp>
      <p:sp>
        <p:nvSpPr>
          <p:cNvPr id="16396" name="Text Box 16"/>
          <p:cNvSpPr txBox="1">
            <a:spLocks noChangeArrowheads="1"/>
          </p:cNvSpPr>
          <p:nvPr/>
        </p:nvSpPr>
        <p:spPr bwMode="auto">
          <a:xfrm>
            <a:off x="3279678" y="6056313"/>
            <a:ext cx="2121093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en-US" altLang="en-US" sz="1800" dirty="0"/>
              <a:t>after trypsin removal</a:t>
            </a:r>
          </a:p>
        </p:txBody>
      </p:sp>
      <p:sp>
        <p:nvSpPr>
          <p:cNvPr id="16397" name="Text Box 17"/>
          <p:cNvSpPr txBox="1">
            <a:spLocks noChangeArrowheads="1"/>
          </p:cNvSpPr>
          <p:nvPr/>
        </p:nvSpPr>
        <p:spPr bwMode="auto">
          <a:xfrm>
            <a:off x="5914658" y="6096000"/>
            <a:ext cx="2467342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/>
            <a:r>
              <a:rPr lang="en-US" altLang="en-US" sz="1800" dirty="0"/>
              <a:t>loosely attached cells</a:t>
            </a:r>
          </a:p>
          <a:p>
            <a:pPr algn="ctr" eaLnBrk="1" hangingPunct="1"/>
            <a:r>
              <a:rPr lang="en-US" altLang="en-US" sz="1800" dirty="0"/>
              <a:t>ready to split and </a:t>
            </a:r>
            <a:r>
              <a:rPr lang="en-US" altLang="en-US" sz="1800" dirty="0" err="1"/>
              <a:t>replate</a:t>
            </a:r>
            <a:endParaRPr lang="en-US" altLang="en-US" sz="1800" dirty="0"/>
          </a:p>
        </p:txBody>
      </p:sp>
      <p:sp>
        <p:nvSpPr>
          <p:cNvPr id="15" name="Text Box 16"/>
          <p:cNvSpPr txBox="1">
            <a:spLocks noChangeArrowheads="1"/>
          </p:cNvSpPr>
          <p:nvPr/>
        </p:nvSpPr>
        <p:spPr bwMode="auto">
          <a:xfrm>
            <a:off x="3178175" y="3048000"/>
            <a:ext cx="255711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/>
            <a:r>
              <a:rPr lang="en-US" altLang="en-US" sz="1800" dirty="0"/>
              <a:t>Sub-confluent,</a:t>
            </a:r>
          </a:p>
          <a:p>
            <a:pPr algn="ctr" eaLnBrk="1" hangingPunct="1"/>
            <a:r>
              <a:rPr lang="en-US" altLang="en-US" sz="1800" dirty="0"/>
              <a:t>exponential phase growth</a:t>
            </a:r>
          </a:p>
        </p:txBody>
      </p:sp>
      <p:sp>
        <p:nvSpPr>
          <p:cNvPr id="16" name="Text Box 17"/>
          <p:cNvSpPr txBox="1">
            <a:spLocks noChangeArrowheads="1"/>
          </p:cNvSpPr>
          <p:nvPr/>
        </p:nvSpPr>
        <p:spPr bwMode="auto">
          <a:xfrm>
            <a:off x="6133302" y="3144838"/>
            <a:ext cx="2101857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en-US" altLang="en-US" sz="1800" dirty="0"/>
              <a:t>confluent monolayer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Cell culture</a:t>
            </a:r>
          </a:p>
        </p:txBody>
      </p:sp>
      <p:sp>
        <p:nvSpPr>
          <p:cNvPr id="2051" name="Line 4"/>
          <p:cNvSpPr>
            <a:spLocks noChangeShapeType="1"/>
          </p:cNvSpPr>
          <p:nvPr/>
        </p:nvSpPr>
        <p:spPr bwMode="auto">
          <a:xfrm>
            <a:off x="152400" y="609600"/>
            <a:ext cx="8534400" cy="0"/>
          </a:xfrm>
          <a:prstGeom prst="line">
            <a:avLst/>
          </a:prstGeom>
          <a:noFill/>
          <a:ln w="28575">
            <a:solidFill>
              <a:srgbClr val="003399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pic>
        <p:nvPicPr>
          <p:cNvPr id="2052" name="Picture 11" descr="neuron culture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0600" y="723900"/>
            <a:ext cx="3044828" cy="3810000"/>
          </a:xfrm>
          <a:prstGeom prst="rect">
            <a:avLst/>
          </a:prstGeom>
          <a:noFill/>
          <a:ln w="19050">
            <a:solidFill>
              <a:schemeClr val="bg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11" descr="brainbow2"/>
          <p:cNvPicPr>
            <a:picLocks noChangeAspect="1" noChangeArrowheads="1"/>
          </p:cNvPicPr>
          <p:nvPr/>
        </p:nvPicPr>
        <p:blipFill>
          <a:blip r:embed="rId5">
            <a:lum bright="6000" contrast="1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4293" y="723900"/>
            <a:ext cx="2939105" cy="3810000"/>
          </a:xfrm>
          <a:prstGeom prst="rect">
            <a:avLst/>
          </a:prstGeom>
          <a:noFill/>
          <a:ln w="28575">
            <a:solidFill>
              <a:schemeClr val="folHlink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fmp-fig3-smaller1">
            <a:hlinkClick r:id="" action="ppaction://media"/>
            <a:extLst>
              <a:ext uri="{FF2B5EF4-FFF2-40B4-BE49-F238E27FC236}">
                <a16:creationId xmlns:a16="http://schemas.microsoft.com/office/drawing/2014/main" id="{573FF78D-639E-E29B-4B7C-A9DFEDBD41B2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762000" y="4800600"/>
            <a:ext cx="3581400" cy="1770580"/>
          </a:xfrm>
          <a:prstGeom prst="rect">
            <a:avLst/>
          </a:prstGeom>
        </p:spPr>
      </p:pic>
      <p:pic>
        <p:nvPicPr>
          <p:cNvPr id="3" name="Picture 2" descr="A picture containing indoor, person, preparing, appliance&#10;&#10;Description automatically generated">
            <a:extLst>
              <a:ext uri="{FF2B5EF4-FFF2-40B4-BE49-F238E27FC236}">
                <a16:creationId xmlns:a16="http://schemas.microsoft.com/office/drawing/2014/main" id="{3FEB37F3-89AD-F512-1B17-CDA503DBA078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5400" y="3603763"/>
            <a:ext cx="2967417" cy="29674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62240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867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>
          <a:xfrm>
            <a:off x="76200" y="76200"/>
            <a:ext cx="8382000" cy="609600"/>
          </a:xfrm>
        </p:spPr>
        <p:txBody>
          <a:bodyPr/>
          <a:lstStyle/>
          <a:p>
            <a:pPr eaLnBrk="1" hangingPunct="1"/>
            <a:r>
              <a:rPr lang="en-US" altLang="en-US" dirty="0"/>
              <a:t>General classes of cell morphology</a:t>
            </a:r>
          </a:p>
        </p:txBody>
      </p:sp>
      <p:sp>
        <p:nvSpPr>
          <p:cNvPr id="18435" name="Line 3"/>
          <p:cNvSpPr>
            <a:spLocks noChangeShapeType="1"/>
          </p:cNvSpPr>
          <p:nvPr/>
        </p:nvSpPr>
        <p:spPr bwMode="auto">
          <a:xfrm>
            <a:off x="152400" y="609600"/>
            <a:ext cx="8534400" cy="0"/>
          </a:xfrm>
          <a:prstGeom prst="line">
            <a:avLst/>
          </a:prstGeom>
          <a:noFill/>
          <a:ln w="28575">
            <a:solidFill>
              <a:srgbClr val="003399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8438" name="Text Box 13"/>
          <p:cNvSpPr txBox="1">
            <a:spLocks noChangeArrowheads="1"/>
          </p:cNvSpPr>
          <p:nvPr/>
        </p:nvSpPr>
        <p:spPr bwMode="auto">
          <a:xfrm>
            <a:off x="4495800" y="1295400"/>
            <a:ext cx="1584087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/>
            <a:r>
              <a:rPr lang="en-US" altLang="en-US" dirty="0"/>
              <a:t>fibroblastic</a:t>
            </a:r>
          </a:p>
        </p:txBody>
      </p:sp>
      <p:grpSp>
        <p:nvGrpSpPr>
          <p:cNvPr id="2" name="Group 1"/>
          <p:cNvGrpSpPr/>
          <p:nvPr/>
        </p:nvGrpSpPr>
        <p:grpSpPr>
          <a:xfrm>
            <a:off x="1066800" y="685800"/>
            <a:ext cx="2836718" cy="5943600"/>
            <a:chOff x="609600" y="838200"/>
            <a:chExt cx="3200400" cy="6705600"/>
          </a:xfrm>
        </p:grpSpPr>
        <p:pic>
          <p:nvPicPr>
            <p:cNvPr id="43010" name="Picture 2" descr="Fibroblastic Cell Culture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9600" y="838200"/>
              <a:ext cx="3200400" cy="213360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3012" name="Picture 4" descr="Epithelial Cell Culture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9600" y="3124200"/>
              <a:ext cx="3200400" cy="213360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3014" name="Picture 6" descr="Lymphoblast Cell Culture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9603" y="5410200"/>
              <a:ext cx="3200397" cy="21336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2" name="Text Box 13"/>
          <p:cNvSpPr txBox="1">
            <a:spLocks noChangeArrowheads="1"/>
          </p:cNvSpPr>
          <p:nvPr/>
        </p:nvSpPr>
        <p:spPr bwMode="auto">
          <a:xfrm>
            <a:off x="4495800" y="3322749"/>
            <a:ext cx="2622834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/>
            <a:r>
              <a:rPr lang="en-US" altLang="en-US" dirty="0"/>
              <a:t>epithelial / cuboidal</a:t>
            </a:r>
          </a:p>
        </p:txBody>
      </p:sp>
      <p:sp>
        <p:nvSpPr>
          <p:cNvPr id="13" name="Text Box 13"/>
          <p:cNvSpPr txBox="1">
            <a:spLocks noChangeArrowheads="1"/>
          </p:cNvSpPr>
          <p:nvPr/>
        </p:nvSpPr>
        <p:spPr bwMode="auto">
          <a:xfrm>
            <a:off x="4475272" y="5452994"/>
            <a:ext cx="1925528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/>
            <a:r>
              <a:rPr lang="en-US" altLang="en-US" dirty="0"/>
              <a:t>lymphoblastic</a:t>
            </a:r>
          </a:p>
        </p:txBody>
      </p:sp>
    </p:spTree>
    <p:extLst>
      <p:ext uri="{BB962C8B-B14F-4D97-AF65-F5344CB8AC3E}">
        <p14:creationId xmlns:p14="http://schemas.microsoft.com/office/powerpoint/2010/main" val="92010518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>
          <a:xfrm>
            <a:off x="76200" y="76200"/>
            <a:ext cx="8382000" cy="609600"/>
          </a:xfrm>
        </p:spPr>
        <p:txBody>
          <a:bodyPr/>
          <a:lstStyle/>
          <a:p>
            <a:pPr eaLnBrk="1" hangingPunct="1"/>
            <a:r>
              <a:rPr lang="en-US" altLang="en-US" dirty="0"/>
              <a:t>Primary cells vs. cell lines</a:t>
            </a:r>
          </a:p>
        </p:txBody>
      </p:sp>
      <p:sp>
        <p:nvSpPr>
          <p:cNvPr id="18435" name="Line 3"/>
          <p:cNvSpPr>
            <a:spLocks noChangeShapeType="1"/>
          </p:cNvSpPr>
          <p:nvPr/>
        </p:nvSpPr>
        <p:spPr bwMode="auto">
          <a:xfrm>
            <a:off x="152400" y="609600"/>
            <a:ext cx="8534400" cy="0"/>
          </a:xfrm>
          <a:prstGeom prst="line">
            <a:avLst/>
          </a:prstGeom>
          <a:noFill/>
          <a:ln w="28575">
            <a:solidFill>
              <a:srgbClr val="003399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grpSp>
        <p:nvGrpSpPr>
          <p:cNvPr id="2" name="Group 1"/>
          <p:cNvGrpSpPr/>
          <p:nvPr/>
        </p:nvGrpSpPr>
        <p:grpSpPr>
          <a:xfrm>
            <a:off x="304800" y="792162"/>
            <a:ext cx="8234828" cy="4922838"/>
            <a:chOff x="304800" y="792162"/>
            <a:chExt cx="7239000" cy="4327525"/>
          </a:xfrm>
        </p:grpSpPr>
        <p:pic>
          <p:nvPicPr>
            <p:cNvPr id="18436" name="Picture 11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000"/>
            <a:stretch>
              <a:fillRect/>
            </a:stretch>
          </p:blipFill>
          <p:spPr bwMode="auto">
            <a:xfrm>
              <a:off x="4038600" y="792162"/>
              <a:ext cx="3505200" cy="34956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8437" name="Picture 1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4800" y="792162"/>
              <a:ext cx="3536950" cy="347503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8438" name="Text Box 13"/>
            <p:cNvSpPr txBox="1">
              <a:spLocks noChangeArrowheads="1"/>
            </p:cNvSpPr>
            <p:nvPr/>
          </p:nvSpPr>
          <p:spPr bwMode="auto">
            <a:xfrm>
              <a:off x="4114800" y="4297362"/>
              <a:ext cx="3294063" cy="8223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algn="ctr" eaLnBrk="1" hangingPunct="1"/>
              <a:r>
                <a:rPr lang="en-US" altLang="en-US"/>
                <a:t>lung adenocarinoma cells</a:t>
              </a:r>
            </a:p>
            <a:p>
              <a:pPr algn="ctr" eaLnBrk="1" hangingPunct="1"/>
              <a:r>
                <a:rPr lang="en-US" altLang="en-US"/>
                <a:t>(A549)</a:t>
              </a:r>
            </a:p>
          </p:txBody>
        </p:sp>
        <p:sp>
          <p:nvSpPr>
            <p:cNvPr id="18439" name="Text Box 14"/>
            <p:cNvSpPr txBox="1">
              <a:spLocks noChangeArrowheads="1"/>
            </p:cNvSpPr>
            <p:nvPr/>
          </p:nvSpPr>
          <p:spPr bwMode="auto">
            <a:xfrm>
              <a:off x="565150" y="4297362"/>
              <a:ext cx="3094038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algn="ctr" eaLnBrk="1" hangingPunct="1"/>
              <a:r>
                <a:rPr lang="en-US" altLang="en-US"/>
                <a:t>Normal lung fibroblasts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40747016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>
          <a:xfrm>
            <a:off x="76200" y="76200"/>
            <a:ext cx="8382000" cy="609600"/>
          </a:xfrm>
        </p:spPr>
        <p:txBody>
          <a:bodyPr/>
          <a:lstStyle/>
          <a:p>
            <a:pPr eaLnBrk="1" hangingPunct="1"/>
            <a:r>
              <a:rPr lang="en-US" altLang="en-US" dirty="0"/>
              <a:t>Primary cells vs. cell lines</a:t>
            </a:r>
          </a:p>
        </p:txBody>
      </p:sp>
      <p:sp>
        <p:nvSpPr>
          <p:cNvPr id="13315" name="Line 3"/>
          <p:cNvSpPr>
            <a:spLocks noChangeShapeType="1"/>
          </p:cNvSpPr>
          <p:nvPr/>
        </p:nvSpPr>
        <p:spPr bwMode="auto">
          <a:xfrm>
            <a:off x="152400" y="609600"/>
            <a:ext cx="8534400" cy="0"/>
          </a:xfrm>
          <a:prstGeom prst="line">
            <a:avLst/>
          </a:prstGeom>
          <a:noFill/>
          <a:ln w="28575">
            <a:solidFill>
              <a:srgbClr val="003399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3316" name="Rectangle 4"/>
          <p:cNvSpPr>
            <a:spLocks noChangeArrowheads="1"/>
          </p:cNvSpPr>
          <p:nvPr/>
        </p:nvSpPr>
        <p:spPr bwMode="auto">
          <a:xfrm>
            <a:off x="381000" y="762000"/>
            <a:ext cx="80772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rgbClr val="003399"/>
              </a:buClr>
              <a:buSzPct val="125000"/>
            </a:pPr>
            <a:r>
              <a:rPr lang="en-US" altLang="en-US" sz="1800" dirty="0">
                <a:latin typeface="Arial" charset="0"/>
              </a:rPr>
              <a:t>Primary cells</a:t>
            </a:r>
          </a:p>
          <a:p>
            <a:pPr lvl="1" eaLnBrk="1" hangingPunct="1">
              <a:lnSpc>
                <a:spcPct val="90000"/>
              </a:lnSpc>
              <a:spcBef>
                <a:spcPct val="20000"/>
              </a:spcBef>
              <a:buClr>
                <a:srgbClr val="003399"/>
              </a:buClr>
              <a:buSzPct val="125000"/>
              <a:buFont typeface="Arial" panose="020B0604020202020204" pitchFamily="34" charset="0"/>
              <a:buChar char="•"/>
            </a:pPr>
            <a:r>
              <a:rPr lang="en-US" altLang="en-US" sz="1800" dirty="0">
                <a:latin typeface="Arial" charset="0"/>
              </a:rPr>
              <a:t>Isolated from tissue and used before passaging.</a:t>
            </a:r>
          </a:p>
          <a:p>
            <a:pPr lvl="1" eaLnBrk="1" hangingPunct="1">
              <a:lnSpc>
                <a:spcPct val="90000"/>
              </a:lnSpc>
              <a:spcBef>
                <a:spcPct val="20000"/>
              </a:spcBef>
              <a:buClr>
                <a:srgbClr val="003399"/>
              </a:buClr>
              <a:buSzPct val="125000"/>
              <a:buFontTx/>
              <a:buChar char="•"/>
            </a:pPr>
            <a:r>
              <a:rPr lang="en-US" altLang="en-US" sz="1800" dirty="0">
                <a:latin typeface="Arial" charset="0"/>
              </a:rPr>
              <a:t>Closest to cells in the functional tissue</a:t>
            </a:r>
          </a:p>
          <a:p>
            <a:pPr lvl="1" eaLnBrk="1" hangingPunct="1">
              <a:lnSpc>
                <a:spcPct val="90000"/>
              </a:lnSpc>
              <a:spcBef>
                <a:spcPct val="20000"/>
              </a:spcBef>
              <a:buClr>
                <a:srgbClr val="003399"/>
              </a:buClr>
              <a:buSzPct val="125000"/>
              <a:buFontTx/>
              <a:buChar char="•"/>
            </a:pPr>
            <a:r>
              <a:rPr lang="en-US" altLang="en-US" sz="1800" dirty="0">
                <a:latin typeface="Arial" charset="0"/>
              </a:rPr>
              <a:t>Problems in defining a specific cell state  phenotype, purity</a:t>
            </a:r>
          </a:p>
          <a:p>
            <a:pPr lvl="1" eaLnBrk="1" hangingPunct="1">
              <a:lnSpc>
                <a:spcPct val="90000"/>
              </a:lnSpc>
              <a:spcBef>
                <a:spcPct val="20000"/>
              </a:spcBef>
              <a:buClr>
                <a:srgbClr val="003399"/>
              </a:buClr>
              <a:buSzPct val="125000"/>
              <a:buFontTx/>
              <a:buChar char="•"/>
            </a:pPr>
            <a:endParaRPr lang="en-US" altLang="en-US" sz="1800" dirty="0">
              <a:latin typeface="Arial" charset="0"/>
            </a:endParaRPr>
          </a:p>
          <a:p>
            <a:pPr marL="57150" indent="0" eaLnBrk="1" hangingPunct="1">
              <a:lnSpc>
                <a:spcPct val="90000"/>
              </a:lnSpc>
              <a:spcBef>
                <a:spcPct val="20000"/>
              </a:spcBef>
              <a:buClr>
                <a:srgbClr val="003399"/>
              </a:buClr>
              <a:buSzPct val="125000"/>
            </a:pPr>
            <a:r>
              <a:rPr lang="en-US" altLang="en-US" sz="1800" dirty="0">
                <a:latin typeface="Arial" charset="0"/>
              </a:rPr>
              <a:t>Cell line </a:t>
            </a:r>
          </a:p>
          <a:p>
            <a:pPr lvl="1" eaLnBrk="1" hangingPunct="1">
              <a:lnSpc>
                <a:spcPct val="90000"/>
              </a:lnSpc>
              <a:spcBef>
                <a:spcPct val="20000"/>
              </a:spcBef>
              <a:buClr>
                <a:srgbClr val="003399"/>
              </a:buClr>
              <a:buSzPct val="125000"/>
              <a:buFontTx/>
              <a:buChar char="•"/>
            </a:pPr>
            <a:r>
              <a:rPr lang="en-US" altLang="en-US" sz="1800" dirty="0">
                <a:latin typeface="Arial" charset="0"/>
              </a:rPr>
              <a:t>Strict definition: any culture after first passaging</a:t>
            </a:r>
          </a:p>
          <a:p>
            <a:pPr lvl="1" eaLnBrk="1" hangingPunct="1">
              <a:lnSpc>
                <a:spcPct val="90000"/>
              </a:lnSpc>
              <a:spcBef>
                <a:spcPct val="20000"/>
              </a:spcBef>
              <a:buClr>
                <a:srgbClr val="003399"/>
              </a:buClr>
              <a:buSzPct val="125000"/>
              <a:buFontTx/>
              <a:buChar char="•"/>
            </a:pPr>
            <a:r>
              <a:rPr lang="en-US" altLang="en-US" sz="1800" dirty="0">
                <a:latin typeface="Arial" charset="0"/>
              </a:rPr>
              <a:t>Better defined cell populations, more uniform behavior.</a:t>
            </a:r>
          </a:p>
          <a:p>
            <a:pPr lvl="1" eaLnBrk="1" hangingPunct="1">
              <a:lnSpc>
                <a:spcPct val="90000"/>
              </a:lnSpc>
              <a:spcBef>
                <a:spcPct val="20000"/>
              </a:spcBef>
              <a:buClr>
                <a:srgbClr val="003399"/>
              </a:buClr>
              <a:buSzPct val="125000"/>
              <a:buFontTx/>
              <a:buChar char="•"/>
            </a:pPr>
            <a:r>
              <a:rPr lang="en-US" altLang="en-US" sz="1800" dirty="0">
                <a:latin typeface="Arial" charset="0"/>
              </a:rPr>
              <a:t>Selection for cells that grow in culture, less physiological.</a:t>
            </a:r>
          </a:p>
          <a:p>
            <a:pPr lvl="1" eaLnBrk="1" hangingPunct="1">
              <a:lnSpc>
                <a:spcPct val="90000"/>
              </a:lnSpc>
              <a:spcBef>
                <a:spcPct val="20000"/>
              </a:spcBef>
              <a:buClr>
                <a:srgbClr val="003399"/>
              </a:buClr>
              <a:buSzPct val="125000"/>
              <a:buFontTx/>
              <a:buChar char="•"/>
            </a:pPr>
            <a:endParaRPr lang="en-US" altLang="en-US" sz="1800" dirty="0">
              <a:latin typeface="Arial" charset="0"/>
            </a:endParaRPr>
          </a:p>
          <a:p>
            <a:pPr marL="57150" indent="0" eaLnBrk="1" hangingPunct="1">
              <a:lnSpc>
                <a:spcPct val="90000"/>
              </a:lnSpc>
              <a:spcBef>
                <a:spcPct val="20000"/>
              </a:spcBef>
              <a:buClr>
                <a:srgbClr val="003399"/>
              </a:buClr>
              <a:buSzPct val="125000"/>
            </a:pPr>
            <a:r>
              <a:rPr lang="en-US" altLang="en-US" sz="1800" dirty="0">
                <a:latin typeface="Arial" charset="0"/>
              </a:rPr>
              <a:t>Continuous cell line</a:t>
            </a:r>
          </a:p>
          <a:p>
            <a:pPr lvl="1" eaLnBrk="1" hangingPunct="1">
              <a:lnSpc>
                <a:spcPct val="90000"/>
              </a:lnSpc>
              <a:spcBef>
                <a:spcPct val="20000"/>
              </a:spcBef>
              <a:buClr>
                <a:srgbClr val="003399"/>
              </a:buClr>
              <a:buSzPct val="125000"/>
              <a:buFontTx/>
              <a:buChar char="•"/>
            </a:pPr>
            <a:r>
              <a:rPr lang="en-US" altLang="en-US" sz="1800" dirty="0">
                <a:latin typeface="Arial" charset="0"/>
              </a:rPr>
              <a:t>Cell line / </a:t>
            </a:r>
            <a:r>
              <a:rPr lang="en-US" altLang="en-US" sz="1800" dirty="0" err="1">
                <a:latin typeface="Arial" charset="0"/>
              </a:rPr>
              <a:t>subclone</a:t>
            </a:r>
            <a:r>
              <a:rPr lang="en-US" altLang="en-US" sz="1800" dirty="0">
                <a:latin typeface="Arial" charset="0"/>
              </a:rPr>
              <a:t> that has effectively unlimited proliferative potential.</a:t>
            </a:r>
          </a:p>
          <a:p>
            <a:pPr lvl="1" eaLnBrk="1" hangingPunct="1">
              <a:lnSpc>
                <a:spcPct val="90000"/>
              </a:lnSpc>
              <a:spcBef>
                <a:spcPct val="20000"/>
              </a:spcBef>
              <a:buClr>
                <a:srgbClr val="003399"/>
              </a:buClr>
              <a:buSzPct val="125000"/>
              <a:buFontTx/>
              <a:buChar char="•"/>
            </a:pPr>
            <a:r>
              <a:rPr lang="en-US" altLang="en-US" sz="1800" dirty="0">
                <a:latin typeface="Arial" charset="0"/>
              </a:rPr>
              <a:t>Can yield highly uniform, reproducible cell models that are easy to grow.</a:t>
            </a:r>
          </a:p>
          <a:p>
            <a:pPr lvl="1" eaLnBrk="1" hangingPunct="1">
              <a:lnSpc>
                <a:spcPct val="90000"/>
              </a:lnSpc>
              <a:spcBef>
                <a:spcPct val="20000"/>
              </a:spcBef>
              <a:buClr>
                <a:srgbClr val="003399"/>
              </a:buClr>
              <a:buSzPct val="125000"/>
              <a:buFontTx/>
              <a:buChar char="•"/>
            </a:pPr>
            <a:r>
              <a:rPr lang="en-US" altLang="en-US" sz="1800" dirty="0">
                <a:latin typeface="Arial" charset="0"/>
              </a:rPr>
              <a:t>Produced through natural or induced mutations</a:t>
            </a:r>
          </a:p>
          <a:p>
            <a:pPr lvl="1" eaLnBrk="1" hangingPunct="1">
              <a:lnSpc>
                <a:spcPct val="90000"/>
              </a:lnSpc>
              <a:spcBef>
                <a:spcPct val="20000"/>
              </a:spcBef>
              <a:buClr>
                <a:srgbClr val="003399"/>
              </a:buClr>
              <a:buSzPct val="125000"/>
              <a:buFontTx/>
              <a:buChar char="•"/>
            </a:pPr>
            <a:r>
              <a:rPr lang="en-US" altLang="en-US" sz="1800" dirty="0">
                <a:latin typeface="Arial" charset="0"/>
              </a:rPr>
              <a:t>Non-physiological behaviors.</a:t>
            </a:r>
          </a:p>
          <a:p>
            <a:pPr lvl="1" eaLnBrk="1" hangingPunct="1">
              <a:lnSpc>
                <a:spcPct val="90000"/>
              </a:lnSpc>
              <a:spcBef>
                <a:spcPct val="20000"/>
              </a:spcBef>
              <a:buClr>
                <a:srgbClr val="003399"/>
              </a:buClr>
              <a:buSzPct val="125000"/>
              <a:buFontTx/>
              <a:buChar char="•"/>
            </a:pPr>
            <a:r>
              <a:rPr lang="en-US" altLang="en-US" sz="1800" dirty="0">
                <a:latin typeface="Arial" charset="0"/>
              </a:rPr>
              <a:t>Well suited for studies of specific cellular / molecular processes, biologics factories, etc.</a:t>
            </a:r>
          </a:p>
        </p:txBody>
      </p:sp>
    </p:spTree>
    <p:extLst>
      <p:ext uri="{BB962C8B-B14F-4D97-AF65-F5344CB8AC3E}">
        <p14:creationId xmlns:p14="http://schemas.microsoft.com/office/powerpoint/2010/main" val="181889239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>
          <a:xfrm>
            <a:off x="76200" y="76200"/>
            <a:ext cx="8382000" cy="609600"/>
          </a:xfrm>
        </p:spPr>
        <p:txBody>
          <a:bodyPr/>
          <a:lstStyle/>
          <a:p>
            <a:pPr eaLnBrk="1" hangingPunct="1"/>
            <a:r>
              <a:rPr lang="en-US" altLang="en-US" dirty="0"/>
              <a:t>HeLa cell line as a model of cell growth</a:t>
            </a:r>
          </a:p>
        </p:txBody>
      </p:sp>
      <p:sp>
        <p:nvSpPr>
          <p:cNvPr id="13315" name="Line 3"/>
          <p:cNvSpPr>
            <a:spLocks noChangeShapeType="1"/>
          </p:cNvSpPr>
          <p:nvPr/>
        </p:nvSpPr>
        <p:spPr bwMode="auto">
          <a:xfrm>
            <a:off x="152400" y="609600"/>
            <a:ext cx="8534400" cy="0"/>
          </a:xfrm>
          <a:prstGeom prst="line">
            <a:avLst/>
          </a:prstGeom>
          <a:noFill/>
          <a:ln w="28575">
            <a:solidFill>
              <a:srgbClr val="003399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Google Shape;685;p53">
            <a:extLst>
              <a:ext uri="{FF2B5EF4-FFF2-40B4-BE49-F238E27FC236}">
                <a16:creationId xmlns:a16="http://schemas.microsoft.com/office/drawing/2014/main" id="{0436ABE4-A05F-47C2-B507-3F57E811E2D9}"/>
              </a:ext>
            </a:extLst>
          </p:cNvPr>
          <p:cNvSpPr txBox="1"/>
          <p:nvPr/>
        </p:nvSpPr>
        <p:spPr>
          <a:xfrm>
            <a:off x="445904" y="902855"/>
            <a:ext cx="8317096" cy="4639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Verdana"/>
              <a:buNone/>
            </a:pPr>
            <a:r>
              <a:rPr lang="en" sz="2200" b="0" i="0" u="none" strike="noStrike" cap="none" dirty="0">
                <a:solidFill>
                  <a:srgbClr val="1F3B73"/>
                </a:solidFill>
                <a:latin typeface="Verdana"/>
                <a:ea typeface="Verdana"/>
                <a:cs typeface="Verdana"/>
                <a:sym typeface="Verdana"/>
              </a:rPr>
              <a:t>The </a:t>
            </a:r>
            <a:r>
              <a:rPr lang="en" sz="2200" b="0" i="0" u="sng" strike="noStrike" cap="none" dirty="0">
                <a:solidFill>
                  <a:srgbClr val="1F3B73"/>
                </a:solidFill>
                <a:latin typeface="Verdana"/>
                <a:ea typeface="Verdana"/>
                <a:cs typeface="Verdana"/>
                <a:sym typeface="Verdana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HeLa</a:t>
            </a:r>
            <a:r>
              <a:rPr lang="en" sz="2200" b="0" i="0" u="none" strike="noStrike" cap="none" dirty="0">
                <a:solidFill>
                  <a:srgbClr val="1F3B73"/>
                </a:solidFill>
                <a:latin typeface="Verdana"/>
                <a:ea typeface="Verdana"/>
                <a:cs typeface="Verdana"/>
                <a:sym typeface="Verdana"/>
              </a:rPr>
              <a:t> cell line as a</a:t>
            </a:r>
            <a:r>
              <a:rPr lang="en" sz="2200" b="0" i="1" u="none" strike="noStrike" cap="none" dirty="0">
                <a:solidFill>
                  <a:srgbClr val="1F3B73"/>
                </a:solidFill>
                <a:latin typeface="Verdana"/>
                <a:ea typeface="Verdana"/>
                <a:cs typeface="Verdana"/>
                <a:sym typeface="Verdana"/>
              </a:rPr>
              <a:t> </a:t>
            </a:r>
            <a:r>
              <a:rPr lang="en" sz="2200" b="0" i="0" u="none" strike="noStrike" cap="none" dirty="0">
                <a:solidFill>
                  <a:srgbClr val="1F3B73"/>
                </a:solidFill>
                <a:latin typeface="Verdana"/>
                <a:ea typeface="Verdana"/>
                <a:cs typeface="Verdana"/>
                <a:sym typeface="Verdana"/>
              </a:rPr>
              <a:t>model of cell growth</a:t>
            </a:r>
            <a:br>
              <a:rPr lang="en" sz="2200" b="0" i="0" u="none" strike="noStrike" cap="none" dirty="0">
                <a:solidFill>
                  <a:srgbClr val="1F3B73"/>
                </a:solidFill>
                <a:latin typeface="Verdana"/>
                <a:ea typeface="Verdana"/>
                <a:cs typeface="Verdana"/>
                <a:sym typeface="Verdana"/>
              </a:rPr>
            </a:br>
            <a:endParaRPr sz="2200" b="0" i="0" u="none" strike="noStrike" cap="none" dirty="0">
              <a:solidFill>
                <a:srgbClr val="1F3B73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pic>
        <p:nvPicPr>
          <p:cNvPr id="8" name="Google Shape;687;p53" descr="Henrietta-David-Lacks-1945-520.jpg">
            <a:extLst>
              <a:ext uri="{FF2B5EF4-FFF2-40B4-BE49-F238E27FC236}">
                <a16:creationId xmlns:a16="http://schemas.microsoft.com/office/drawing/2014/main" id="{154BA7AD-65C8-4AE6-8607-E90666D1F24A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934200" y="1232263"/>
            <a:ext cx="1621658" cy="2917861"/>
          </a:xfrm>
          <a:prstGeom prst="rect">
            <a:avLst/>
          </a:prstGeom>
          <a:noFill/>
          <a:ln>
            <a:noFill/>
          </a:ln>
        </p:spPr>
      </p:pic>
      <p:sp>
        <p:nvSpPr>
          <p:cNvPr id="11" name="Rectangle 4">
            <a:extLst>
              <a:ext uri="{FF2B5EF4-FFF2-40B4-BE49-F238E27FC236}">
                <a16:creationId xmlns:a16="http://schemas.microsoft.com/office/drawing/2014/main" id="{7067B334-9D45-41EB-9F8C-CC8BEC5B8282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3400" y="1447800"/>
            <a:ext cx="64008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rgbClr val="003399"/>
              </a:buClr>
              <a:buSzPct val="125000"/>
              <a:buFont typeface="Arial" panose="020B0604020202020204" pitchFamily="34" charset="0"/>
              <a:buChar char="•"/>
            </a:pPr>
            <a:r>
              <a:rPr lang="en-US" altLang="en-US" sz="2000" u="sng" dirty="0">
                <a:latin typeface="Arial" charset="0"/>
              </a:rPr>
              <a:t>Henrietta Lacks </a:t>
            </a:r>
            <a:r>
              <a:rPr lang="en-US" altLang="en-US" sz="2000" dirty="0">
                <a:latin typeface="Arial" charset="0"/>
              </a:rPr>
              <a:t>died of cervical cancer at Johns Hopkins University Hospital (Oct. 4, 1951).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rgbClr val="003399"/>
              </a:buClr>
              <a:buSzPct val="125000"/>
              <a:buFontTx/>
              <a:buChar char="•"/>
            </a:pPr>
            <a:r>
              <a:rPr lang="en-US" altLang="en-US" sz="2000" dirty="0">
                <a:latin typeface="Arial" charset="0"/>
              </a:rPr>
              <a:t>Part of the cancer was broken down into individual cells and cultured. These cells showed extremely rapid and robust growth, became the first human cells to divide endlessly </a:t>
            </a:r>
            <a:r>
              <a:rPr lang="en-US" altLang="en-US" sz="2000" i="1" dirty="0">
                <a:latin typeface="Arial" charset="0"/>
              </a:rPr>
              <a:t>in vitro</a:t>
            </a:r>
            <a:r>
              <a:rPr lang="en-US" altLang="en-US" sz="2000" dirty="0">
                <a:latin typeface="Arial" charset="0"/>
              </a:rPr>
              <a:t>.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rgbClr val="003399"/>
              </a:buClr>
              <a:buSzPct val="125000"/>
              <a:buFontTx/>
              <a:buChar char="•"/>
            </a:pPr>
            <a:r>
              <a:rPr lang="en-US" altLang="en-US" sz="2000" dirty="0">
                <a:latin typeface="Arial" charset="0"/>
              </a:rPr>
              <a:t>Major impact on biological sciences and biotechnology.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rgbClr val="003399"/>
              </a:buClr>
              <a:buSzPct val="125000"/>
              <a:buFontTx/>
              <a:buChar char="•"/>
            </a:pPr>
            <a:r>
              <a:rPr lang="en-US" altLang="en-US" sz="2000" dirty="0">
                <a:latin typeface="Arial" charset="0"/>
              </a:rPr>
              <a:t>Major questions on how to ethically conduct research.</a:t>
            </a:r>
          </a:p>
        </p:txBody>
      </p:sp>
    </p:spTree>
    <p:extLst>
      <p:ext uri="{BB962C8B-B14F-4D97-AF65-F5344CB8AC3E}">
        <p14:creationId xmlns:p14="http://schemas.microsoft.com/office/powerpoint/2010/main" val="208065495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>
          <a:xfrm>
            <a:off x="76200" y="76200"/>
            <a:ext cx="8382000" cy="609600"/>
          </a:xfrm>
        </p:spPr>
        <p:txBody>
          <a:bodyPr/>
          <a:lstStyle/>
          <a:p>
            <a:pPr eaLnBrk="1" hangingPunct="1"/>
            <a:r>
              <a:rPr lang="en-US" altLang="en-US" dirty="0"/>
              <a:t>Cell lines, sources, </a:t>
            </a:r>
            <a:r>
              <a:rPr lang="en-US" altLang="en-US"/>
              <a:t>and challenges</a:t>
            </a:r>
            <a:endParaRPr lang="en-US" altLang="en-US" dirty="0"/>
          </a:p>
        </p:txBody>
      </p:sp>
      <p:sp>
        <p:nvSpPr>
          <p:cNvPr id="13315" name="Line 3"/>
          <p:cNvSpPr>
            <a:spLocks noChangeShapeType="1"/>
          </p:cNvSpPr>
          <p:nvPr/>
        </p:nvSpPr>
        <p:spPr bwMode="auto">
          <a:xfrm>
            <a:off x="152400" y="609600"/>
            <a:ext cx="8534400" cy="0"/>
          </a:xfrm>
          <a:prstGeom prst="line">
            <a:avLst/>
          </a:prstGeom>
          <a:noFill/>
          <a:ln w="28575">
            <a:solidFill>
              <a:srgbClr val="003399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" name="Rectangle 4">
            <a:extLst>
              <a:ext uri="{FF2B5EF4-FFF2-40B4-BE49-F238E27FC236}">
                <a16:creationId xmlns:a16="http://schemas.microsoft.com/office/drawing/2014/main" id="{7067B334-9D45-41EB-9F8C-CC8BEC5B828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4800" y="1066800"/>
            <a:ext cx="82296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lvl="1" eaLnBrk="1" hangingPunct="1">
              <a:lnSpc>
                <a:spcPct val="90000"/>
              </a:lnSpc>
              <a:spcBef>
                <a:spcPct val="20000"/>
              </a:spcBef>
              <a:buClr>
                <a:srgbClr val="003399"/>
              </a:buClr>
              <a:buSzPct val="125000"/>
              <a:buFontTx/>
              <a:buChar char="•"/>
            </a:pPr>
            <a:r>
              <a:rPr lang="en-US" altLang="en-US" dirty="0" err="1">
                <a:latin typeface="Arial" charset="0"/>
              </a:rPr>
              <a:t>Jurkat</a:t>
            </a:r>
            <a:r>
              <a:rPr lang="en-US" altLang="en-US" dirty="0">
                <a:latin typeface="Arial" charset="0"/>
              </a:rPr>
              <a:t>: model of T cells. From T cell leukemia patient.</a:t>
            </a:r>
          </a:p>
          <a:p>
            <a:pPr lvl="1" eaLnBrk="1" hangingPunct="1">
              <a:lnSpc>
                <a:spcPct val="90000"/>
              </a:lnSpc>
              <a:spcBef>
                <a:spcPct val="20000"/>
              </a:spcBef>
              <a:buClr>
                <a:srgbClr val="003399"/>
              </a:buClr>
              <a:buSzPct val="125000"/>
              <a:buFontTx/>
              <a:buChar char="•"/>
            </a:pPr>
            <a:r>
              <a:rPr lang="en-US" altLang="en-US" dirty="0">
                <a:latin typeface="Arial" charset="0"/>
              </a:rPr>
              <a:t>LRM55: </a:t>
            </a:r>
            <a:r>
              <a:rPr lang="en-US" altLang="en-US" dirty="0" err="1">
                <a:latin typeface="Arial" charset="0"/>
              </a:rPr>
              <a:t>astroglial</a:t>
            </a:r>
            <a:r>
              <a:rPr lang="en-US" altLang="en-US" dirty="0">
                <a:latin typeface="Arial" charset="0"/>
              </a:rPr>
              <a:t> cell line, from rat</a:t>
            </a:r>
          </a:p>
          <a:p>
            <a:pPr lvl="1" eaLnBrk="1" hangingPunct="1">
              <a:lnSpc>
                <a:spcPct val="90000"/>
              </a:lnSpc>
              <a:spcBef>
                <a:spcPct val="20000"/>
              </a:spcBef>
              <a:buClr>
                <a:srgbClr val="003399"/>
              </a:buClr>
              <a:buSzPct val="125000"/>
              <a:buFontTx/>
              <a:buChar char="•"/>
            </a:pPr>
            <a:r>
              <a:rPr lang="en-US" altLang="en-US" dirty="0">
                <a:latin typeface="Arial" charset="0"/>
              </a:rPr>
              <a:t>HEK293: Human Embryonic Kidney Cell Line 293</a:t>
            </a:r>
          </a:p>
          <a:p>
            <a:pPr lvl="1" eaLnBrk="1" hangingPunct="1">
              <a:lnSpc>
                <a:spcPct val="90000"/>
              </a:lnSpc>
              <a:spcBef>
                <a:spcPct val="20000"/>
              </a:spcBef>
              <a:buClr>
                <a:srgbClr val="003399"/>
              </a:buClr>
              <a:buSzPct val="125000"/>
              <a:buFontTx/>
              <a:buChar char="•"/>
            </a:pPr>
            <a:r>
              <a:rPr lang="en-US" altLang="en-US" dirty="0">
                <a:latin typeface="Arial" charset="0"/>
              </a:rPr>
              <a:t>MCF-7: Michigan Cancer Foundation, pleural effusion from 69-year old woman. Estrogen responsive.</a:t>
            </a:r>
          </a:p>
          <a:p>
            <a:pPr lvl="1" eaLnBrk="1" hangingPunct="1">
              <a:lnSpc>
                <a:spcPct val="90000"/>
              </a:lnSpc>
              <a:spcBef>
                <a:spcPct val="20000"/>
              </a:spcBef>
              <a:buClr>
                <a:srgbClr val="003399"/>
              </a:buClr>
              <a:buSzPct val="125000"/>
              <a:buFontTx/>
              <a:buChar char="•"/>
            </a:pPr>
            <a:r>
              <a:rPr lang="en-US" altLang="en-US" dirty="0">
                <a:latin typeface="Arial" charset="0"/>
              </a:rPr>
              <a:t>WI-38: normal human cell line, major applications in </a:t>
            </a:r>
            <a:r>
              <a:rPr lang="en-US" altLang="en-US" dirty="0" err="1">
                <a:latin typeface="Arial" charset="0"/>
              </a:rPr>
              <a:t>bitech</a:t>
            </a:r>
            <a:r>
              <a:rPr lang="en-US" altLang="en-US" dirty="0">
                <a:latin typeface="Arial" charset="0"/>
              </a:rPr>
              <a:t>. Lung tissue from legally aborted fetus</a:t>
            </a:r>
          </a:p>
          <a:p>
            <a:pPr lvl="1" eaLnBrk="1" hangingPunct="1">
              <a:lnSpc>
                <a:spcPct val="90000"/>
              </a:lnSpc>
              <a:spcBef>
                <a:spcPct val="20000"/>
              </a:spcBef>
              <a:buClr>
                <a:srgbClr val="003399"/>
              </a:buClr>
              <a:buSzPct val="125000"/>
              <a:buFontTx/>
              <a:buChar char="•"/>
            </a:pPr>
            <a:r>
              <a:rPr lang="en-US" altLang="en-US" dirty="0">
                <a:latin typeface="Arial" charset="0"/>
              </a:rPr>
              <a:t>iPSC: induced pluripotent stem cells</a:t>
            </a:r>
          </a:p>
        </p:txBody>
      </p:sp>
    </p:spTree>
    <p:extLst>
      <p:ext uri="{BB962C8B-B14F-4D97-AF65-F5344CB8AC3E}">
        <p14:creationId xmlns:p14="http://schemas.microsoft.com/office/powerpoint/2010/main" val="357769532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Cell culture</a:t>
            </a:r>
          </a:p>
        </p:txBody>
      </p:sp>
      <p:sp>
        <p:nvSpPr>
          <p:cNvPr id="5123" name="Line 3"/>
          <p:cNvSpPr>
            <a:spLocks noChangeShapeType="1"/>
          </p:cNvSpPr>
          <p:nvPr/>
        </p:nvSpPr>
        <p:spPr bwMode="auto">
          <a:xfrm>
            <a:off x="152400" y="609600"/>
            <a:ext cx="8534400" cy="0"/>
          </a:xfrm>
          <a:prstGeom prst="line">
            <a:avLst/>
          </a:prstGeom>
          <a:noFill/>
          <a:ln w="28575">
            <a:solidFill>
              <a:srgbClr val="003399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pic>
        <p:nvPicPr>
          <p:cNvPr id="5124" name="Picture 276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685800"/>
            <a:ext cx="8686800" cy="6007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2" descr="A screenshot of a cell culture&#10;&#10;AI-generated content may be incorrect.">
            <a:extLst>
              <a:ext uri="{FF2B5EF4-FFF2-40B4-BE49-F238E27FC236}">
                <a16:creationId xmlns:a16="http://schemas.microsoft.com/office/drawing/2014/main" id="{9C7028ED-3D90-8F12-DBF7-933D88F7E8C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76200" y="76200"/>
            <a:ext cx="8382000" cy="609600"/>
          </a:xfrm>
        </p:spPr>
        <p:txBody>
          <a:bodyPr/>
          <a:lstStyle/>
          <a:p>
            <a:pPr eaLnBrk="1" hangingPunct="1"/>
            <a:r>
              <a:rPr lang="en-US" altLang="en-US"/>
              <a:t>Cell culture - challenges</a:t>
            </a:r>
          </a:p>
        </p:txBody>
      </p:sp>
      <p:sp>
        <p:nvSpPr>
          <p:cNvPr id="3075" name="Line 3"/>
          <p:cNvSpPr>
            <a:spLocks noChangeShapeType="1"/>
          </p:cNvSpPr>
          <p:nvPr/>
        </p:nvSpPr>
        <p:spPr bwMode="auto">
          <a:xfrm>
            <a:off x="152400" y="609600"/>
            <a:ext cx="8534400" cy="0"/>
          </a:xfrm>
          <a:prstGeom prst="line">
            <a:avLst/>
          </a:prstGeom>
          <a:noFill/>
          <a:ln w="28575">
            <a:solidFill>
              <a:srgbClr val="003399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685800" y="7620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rgbClr val="003399"/>
              </a:buClr>
              <a:buSzPct val="125000"/>
            </a:pPr>
            <a:r>
              <a:rPr lang="en-US" altLang="en-US" sz="2000">
                <a:latin typeface="Arial" charset="0"/>
              </a:rPr>
              <a:t>Equipment / techniques of cell culture seek to replicate and control specific aspects of the tissue environment:</a:t>
            </a:r>
          </a:p>
          <a:p>
            <a:pPr lvl="1" eaLnBrk="1" hangingPunct="1">
              <a:lnSpc>
                <a:spcPct val="90000"/>
              </a:lnSpc>
              <a:spcBef>
                <a:spcPct val="20000"/>
              </a:spcBef>
              <a:buClr>
                <a:srgbClr val="003399"/>
              </a:buClr>
              <a:buSzPct val="125000"/>
              <a:buFontTx/>
              <a:buChar char="•"/>
            </a:pPr>
            <a:r>
              <a:rPr lang="en-US" altLang="en-US" sz="2000">
                <a:latin typeface="Arial" charset="0"/>
              </a:rPr>
              <a:t>Temperature</a:t>
            </a:r>
          </a:p>
          <a:p>
            <a:pPr lvl="1" eaLnBrk="1" hangingPunct="1">
              <a:lnSpc>
                <a:spcPct val="90000"/>
              </a:lnSpc>
              <a:spcBef>
                <a:spcPct val="20000"/>
              </a:spcBef>
              <a:buClr>
                <a:srgbClr val="003399"/>
              </a:buClr>
              <a:buSzPct val="125000"/>
              <a:buFontTx/>
              <a:buChar char="•"/>
            </a:pPr>
            <a:r>
              <a:rPr lang="en-US" altLang="en-US" sz="2000">
                <a:latin typeface="Arial" charset="0"/>
              </a:rPr>
              <a:t>pH</a:t>
            </a:r>
          </a:p>
          <a:p>
            <a:pPr lvl="1" eaLnBrk="1" hangingPunct="1">
              <a:lnSpc>
                <a:spcPct val="90000"/>
              </a:lnSpc>
              <a:spcBef>
                <a:spcPct val="20000"/>
              </a:spcBef>
              <a:buClr>
                <a:srgbClr val="003399"/>
              </a:buClr>
              <a:buSzPct val="125000"/>
              <a:buFontTx/>
              <a:buChar char="•"/>
            </a:pPr>
            <a:r>
              <a:rPr lang="en-US" altLang="en-US" sz="2000">
                <a:latin typeface="Arial" charset="0"/>
              </a:rPr>
              <a:t>Nutrients delivery</a:t>
            </a:r>
          </a:p>
          <a:p>
            <a:pPr lvl="1" eaLnBrk="1" hangingPunct="1">
              <a:lnSpc>
                <a:spcPct val="90000"/>
              </a:lnSpc>
              <a:spcBef>
                <a:spcPct val="20000"/>
              </a:spcBef>
              <a:buClr>
                <a:srgbClr val="003399"/>
              </a:buClr>
              <a:buSzPct val="125000"/>
              <a:buFontTx/>
              <a:buChar char="•"/>
            </a:pPr>
            <a:r>
              <a:rPr lang="en-US" altLang="en-US" sz="2000">
                <a:latin typeface="Arial" charset="0"/>
              </a:rPr>
              <a:t>Waste removal</a:t>
            </a:r>
          </a:p>
          <a:p>
            <a:pPr lvl="1" eaLnBrk="1" hangingPunct="1">
              <a:lnSpc>
                <a:spcPct val="90000"/>
              </a:lnSpc>
              <a:spcBef>
                <a:spcPct val="20000"/>
              </a:spcBef>
              <a:buClr>
                <a:srgbClr val="003399"/>
              </a:buClr>
              <a:buSzPct val="125000"/>
              <a:buFontTx/>
              <a:buChar char="•"/>
            </a:pPr>
            <a:r>
              <a:rPr lang="en-US" altLang="en-US" sz="2000">
                <a:latin typeface="Arial" charset="0"/>
              </a:rPr>
              <a:t>Anchorage</a:t>
            </a:r>
          </a:p>
          <a:p>
            <a:pPr lvl="1" eaLnBrk="1" hangingPunct="1">
              <a:lnSpc>
                <a:spcPct val="90000"/>
              </a:lnSpc>
              <a:spcBef>
                <a:spcPct val="20000"/>
              </a:spcBef>
              <a:buClr>
                <a:srgbClr val="003399"/>
              </a:buClr>
              <a:buSzPct val="125000"/>
              <a:buFontTx/>
              <a:buChar char="•"/>
            </a:pPr>
            <a:endParaRPr lang="en-US" altLang="en-US" sz="2000">
              <a:latin typeface="Arial" charset="0"/>
            </a:endParaRPr>
          </a:p>
          <a:p>
            <a:pPr lvl="1" eaLnBrk="1" hangingPunct="1">
              <a:lnSpc>
                <a:spcPct val="90000"/>
              </a:lnSpc>
              <a:spcBef>
                <a:spcPct val="20000"/>
              </a:spcBef>
              <a:buClr>
                <a:srgbClr val="003399"/>
              </a:buClr>
              <a:buSzPct val="125000"/>
              <a:buFontTx/>
              <a:buChar char="•"/>
            </a:pPr>
            <a:r>
              <a:rPr lang="en-US" altLang="en-US" sz="2000">
                <a:latin typeface="Arial" charset="0"/>
              </a:rPr>
              <a:t>Experimental observation and manipulation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Modern materials</a:t>
            </a:r>
          </a:p>
        </p:txBody>
      </p:sp>
      <p:sp>
        <p:nvSpPr>
          <p:cNvPr id="4099" name="Line 3"/>
          <p:cNvSpPr>
            <a:spLocks noChangeShapeType="1"/>
          </p:cNvSpPr>
          <p:nvPr/>
        </p:nvSpPr>
        <p:spPr bwMode="auto">
          <a:xfrm>
            <a:off x="152400" y="609600"/>
            <a:ext cx="8534400" cy="0"/>
          </a:xfrm>
          <a:prstGeom prst="line">
            <a:avLst/>
          </a:prstGeom>
          <a:noFill/>
          <a:ln w="28575">
            <a:solidFill>
              <a:srgbClr val="003399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2500" y="838200"/>
            <a:ext cx="7239000" cy="5719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76200" y="76200"/>
            <a:ext cx="8382000" cy="609600"/>
          </a:xfrm>
        </p:spPr>
        <p:txBody>
          <a:bodyPr/>
          <a:lstStyle/>
          <a:p>
            <a:pPr eaLnBrk="1" hangingPunct="1"/>
            <a:r>
              <a:rPr lang="en-US" altLang="en-US"/>
              <a:t>Cell culture media – Dulbecco’s Modified Eagle’s Medium</a:t>
            </a:r>
          </a:p>
        </p:txBody>
      </p:sp>
      <p:sp>
        <p:nvSpPr>
          <p:cNvPr id="6147" name="Line 3"/>
          <p:cNvSpPr>
            <a:spLocks noChangeShapeType="1"/>
          </p:cNvSpPr>
          <p:nvPr/>
        </p:nvSpPr>
        <p:spPr bwMode="auto">
          <a:xfrm>
            <a:off x="152400" y="609600"/>
            <a:ext cx="8534400" cy="0"/>
          </a:xfrm>
          <a:prstGeom prst="line">
            <a:avLst/>
          </a:prstGeom>
          <a:noFill/>
          <a:ln w="28575">
            <a:solidFill>
              <a:srgbClr val="003399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148" name="Rectangle 6"/>
          <p:cNvSpPr>
            <a:spLocks noChangeArrowheads="1"/>
          </p:cNvSpPr>
          <p:nvPr/>
        </p:nvSpPr>
        <p:spPr bwMode="auto">
          <a:xfrm>
            <a:off x="152400" y="685800"/>
            <a:ext cx="42672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rgbClr val="003399"/>
              </a:buClr>
              <a:buSzPct val="125000"/>
            </a:pPr>
            <a:r>
              <a:rPr lang="en-US" altLang="en-US" sz="1800" dirty="0">
                <a:solidFill>
                  <a:srgbClr val="FF3300"/>
                </a:solidFill>
                <a:latin typeface="Arial" charset="0"/>
              </a:rPr>
              <a:t>Amino acids (mg/L)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rgbClr val="003399"/>
              </a:buClr>
              <a:buSzPct val="125000"/>
              <a:buFontTx/>
              <a:buChar char="•"/>
            </a:pPr>
            <a:r>
              <a:rPr lang="en-US" altLang="en-US" sz="1800" dirty="0" err="1">
                <a:latin typeface="Arial" charset="0"/>
              </a:rPr>
              <a:t>L-Arginine</a:t>
            </a:r>
            <a:r>
              <a:rPr lang="en-US" altLang="en-US" sz="1800" dirty="0" err="1">
                <a:latin typeface="Arial" charset="0"/>
                <a:cs typeface="Arial" charset="0"/>
              </a:rPr>
              <a:t>•HCl</a:t>
            </a:r>
            <a:r>
              <a:rPr lang="en-US" altLang="en-US" sz="1800" dirty="0">
                <a:latin typeface="Arial" charset="0"/>
                <a:cs typeface="Arial" charset="0"/>
              </a:rPr>
              <a:t>	(84.0)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rgbClr val="003399"/>
              </a:buClr>
              <a:buSzPct val="125000"/>
              <a:buFontTx/>
              <a:buChar char="•"/>
            </a:pPr>
            <a:r>
              <a:rPr lang="en-US" altLang="en-US" sz="1800" dirty="0">
                <a:latin typeface="Arial" charset="0"/>
                <a:cs typeface="Arial" charset="0"/>
              </a:rPr>
              <a:t>L-Cystine		(48.0)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rgbClr val="003399"/>
              </a:buClr>
              <a:buSzPct val="125000"/>
              <a:buFontTx/>
              <a:buChar char="•"/>
            </a:pPr>
            <a:r>
              <a:rPr lang="en-US" altLang="en-US" sz="1800" dirty="0">
                <a:latin typeface="Arial" charset="0"/>
                <a:cs typeface="Arial" charset="0"/>
              </a:rPr>
              <a:t>L-Glutamine 		(584.0)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rgbClr val="003399"/>
              </a:buClr>
              <a:buSzPct val="125000"/>
              <a:buFontTx/>
              <a:buChar char="•"/>
            </a:pPr>
            <a:r>
              <a:rPr lang="en-US" altLang="en-US" sz="1800" dirty="0">
                <a:latin typeface="Arial" charset="0"/>
                <a:cs typeface="Arial" charset="0"/>
              </a:rPr>
              <a:t>Glycine 		(30.00)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rgbClr val="003399"/>
              </a:buClr>
              <a:buSzPct val="125000"/>
              <a:buFontTx/>
              <a:buChar char="•"/>
            </a:pPr>
            <a:r>
              <a:rPr lang="en-US" altLang="en-US" sz="1800" dirty="0">
                <a:latin typeface="Arial" charset="0"/>
                <a:cs typeface="Arial" charset="0"/>
              </a:rPr>
              <a:t>L-Histidine•HCl•H</a:t>
            </a:r>
            <a:r>
              <a:rPr lang="en-US" altLang="en-US" sz="1800" baseline="-25000" dirty="0">
                <a:latin typeface="Arial" charset="0"/>
                <a:cs typeface="Arial" charset="0"/>
              </a:rPr>
              <a:t>2</a:t>
            </a:r>
            <a:r>
              <a:rPr lang="en-US" altLang="en-US" sz="1800" dirty="0">
                <a:latin typeface="Arial" charset="0"/>
                <a:cs typeface="Arial" charset="0"/>
              </a:rPr>
              <a:t>O (42.0)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rgbClr val="003399"/>
              </a:buClr>
              <a:buSzPct val="125000"/>
              <a:buFontTx/>
              <a:buChar char="•"/>
            </a:pPr>
            <a:r>
              <a:rPr lang="en-US" altLang="en-US" sz="1800" dirty="0">
                <a:latin typeface="Arial" charset="0"/>
                <a:cs typeface="Arial" charset="0"/>
              </a:rPr>
              <a:t>L-Isoleucine 		(104.8)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rgbClr val="003399"/>
              </a:buClr>
              <a:buSzPct val="125000"/>
              <a:buFontTx/>
              <a:buChar char="•"/>
            </a:pPr>
            <a:r>
              <a:rPr lang="en-US" altLang="en-US" sz="1800" dirty="0">
                <a:latin typeface="Arial" charset="0"/>
                <a:cs typeface="Arial" charset="0"/>
              </a:rPr>
              <a:t>L-Leucine 		(104.8)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rgbClr val="003399"/>
              </a:buClr>
              <a:buSzPct val="125000"/>
              <a:buFontTx/>
              <a:buChar char="•"/>
            </a:pPr>
            <a:r>
              <a:rPr lang="en-US" altLang="en-US" sz="1800" dirty="0" err="1">
                <a:latin typeface="Arial" charset="0"/>
                <a:cs typeface="Arial" charset="0"/>
              </a:rPr>
              <a:t>L-Lysine•HCl</a:t>
            </a:r>
            <a:r>
              <a:rPr lang="en-US" altLang="en-US" sz="1800" dirty="0">
                <a:latin typeface="Arial" charset="0"/>
                <a:cs typeface="Arial" charset="0"/>
              </a:rPr>
              <a:t>		(146.2)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rgbClr val="003399"/>
              </a:buClr>
              <a:buSzPct val="125000"/>
              <a:buFontTx/>
              <a:buChar char="•"/>
            </a:pPr>
            <a:r>
              <a:rPr lang="en-US" altLang="en-US" sz="1800" dirty="0">
                <a:latin typeface="Arial" charset="0"/>
              </a:rPr>
              <a:t>L-Methionine		(30.0)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rgbClr val="003399"/>
              </a:buClr>
              <a:buSzPct val="125000"/>
              <a:buFontTx/>
              <a:buChar char="•"/>
            </a:pPr>
            <a:r>
              <a:rPr lang="en-US" altLang="en-US" sz="1800" dirty="0">
                <a:latin typeface="Arial" charset="0"/>
              </a:rPr>
              <a:t>L-Phenylalanine 	(66.0)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rgbClr val="003399"/>
              </a:buClr>
              <a:buSzPct val="125000"/>
              <a:buFontTx/>
              <a:buChar char="•"/>
            </a:pPr>
            <a:r>
              <a:rPr lang="en-US" altLang="en-US" sz="1800" dirty="0">
                <a:latin typeface="Arial" charset="0"/>
              </a:rPr>
              <a:t>L-Serine 		(42.0)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rgbClr val="003399"/>
              </a:buClr>
              <a:buSzPct val="125000"/>
              <a:buFontTx/>
              <a:buChar char="•"/>
            </a:pPr>
            <a:r>
              <a:rPr lang="en-US" altLang="en-US" sz="1800" dirty="0">
                <a:latin typeface="Arial" charset="0"/>
              </a:rPr>
              <a:t>L-Threonine 		(95.2)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rgbClr val="003399"/>
              </a:buClr>
              <a:buSzPct val="125000"/>
              <a:buFontTx/>
              <a:buChar char="•"/>
            </a:pPr>
            <a:r>
              <a:rPr lang="en-US" altLang="en-US" sz="1800" dirty="0">
                <a:latin typeface="Arial" charset="0"/>
              </a:rPr>
              <a:t>L-Tryptophan	(16.0)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rgbClr val="003399"/>
              </a:buClr>
              <a:buSzPct val="125000"/>
              <a:buFontTx/>
              <a:buChar char="•"/>
            </a:pPr>
            <a:r>
              <a:rPr lang="en-US" altLang="en-US" sz="1800" dirty="0">
                <a:latin typeface="Arial" charset="0"/>
              </a:rPr>
              <a:t>L-Tyrosine 		(72.0)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rgbClr val="003399"/>
              </a:buClr>
              <a:buSzPct val="125000"/>
              <a:buFontTx/>
              <a:buChar char="•"/>
            </a:pPr>
            <a:r>
              <a:rPr lang="en-US" altLang="en-US" sz="1800" dirty="0">
                <a:latin typeface="Arial" charset="0"/>
              </a:rPr>
              <a:t>L-Valine 		(93.60)</a:t>
            </a:r>
          </a:p>
          <a:p>
            <a:pPr eaLnBrk="1" hangingPunct="1">
              <a:lnSpc>
                <a:spcPct val="90000"/>
              </a:lnSpc>
              <a:spcBef>
                <a:spcPct val="50000"/>
              </a:spcBef>
              <a:buClr>
                <a:srgbClr val="003399"/>
              </a:buClr>
              <a:buSzPct val="125000"/>
            </a:pPr>
            <a:r>
              <a:rPr lang="en-US" altLang="en-US" sz="1800" dirty="0">
                <a:solidFill>
                  <a:srgbClr val="FF3300"/>
                </a:solidFill>
                <a:latin typeface="Arial" charset="0"/>
              </a:rPr>
              <a:t>Other components (mg/L)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rgbClr val="003399"/>
              </a:buClr>
              <a:buSzPct val="125000"/>
              <a:buFontTx/>
              <a:buChar char="•"/>
            </a:pPr>
            <a:r>
              <a:rPr lang="en-US" altLang="en-US" sz="1800" dirty="0">
                <a:latin typeface="Arial" charset="0"/>
              </a:rPr>
              <a:t>Glucose</a:t>
            </a:r>
            <a:r>
              <a:rPr lang="en-US" altLang="en-US" sz="1800" dirty="0">
                <a:latin typeface="Arial" charset="0"/>
                <a:cs typeface="Arial" charset="0"/>
              </a:rPr>
              <a:t>		(4500)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rgbClr val="003399"/>
              </a:buClr>
              <a:buSzPct val="125000"/>
              <a:buFontTx/>
              <a:buChar char="•"/>
            </a:pPr>
            <a:r>
              <a:rPr lang="en-US" altLang="en-US" sz="1800" dirty="0">
                <a:latin typeface="Arial" charset="0"/>
                <a:cs typeface="Arial" charset="0"/>
              </a:rPr>
              <a:t>Phenol Red		(15.0)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rgbClr val="003399"/>
              </a:buClr>
              <a:buSzPct val="125000"/>
              <a:buFontTx/>
              <a:buChar char="•"/>
            </a:pPr>
            <a:r>
              <a:rPr lang="en-US" altLang="en-US" sz="1800" dirty="0">
                <a:latin typeface="Arial" charset="0"/>
                <a:cs typeface="Arial" charset="0"/>
              </a:rPr>
              <a:t>Sodium Pyruvate	(110.00)</a:t>
            </a:r>
          </a:p>
        </p:txBody>
      </p:sp>
      <p:sp>
        <p:nvSpPr>
          <p:cNvPr id="6149" name="Rectangle 7"/>
          <p:cNvSpPr>
            <a:spLocks noChangeArrowheads="1"/>
          </p:cNvSpPr>
          <p:nvPr/>
        </p:nvSpPr>
        <p:spPr bwMode="auto">
          <a:xfrm>
            <a:off x="4572000" y="685800"/>
            <a:ext cx="40386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rgbClr val="003399"/>
              </a:buClr>
              <a:buSzPct val="125000"/>
            </a:pPr>
            <a:r>
              <a:rPr lang="en-US" altLang="en-US" sz="1800">
                <a:solidFill>
                  <a:srgbClr val="FF3300"/>
                </a:solidFill>
                <a:latin typeface="Arial" charset="0"/>
              </a:rPr>
              <a:t>Salts (mg/L)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rgbClr val="003399"/>
              </a:buClr>
              <a:buSzPct val="125000"/>
              <a:buFontTx/>
              <a:buChar char="•"/>
            </a:pPr>
            <a:r>
              <a:rPr lang="en-US" altLang="en-US" sz="1800">
                <a:latin typeface="Arial" charset="0"/>
              </a:rPr>
              <a:t>CaCl</a:t>
            </a:r>
            <a:r>
              <a:rPr lang="en-US" altLang="en-US" sz="1800" baseline="-25000">
                <a:latin typeface="Arial" charset="0"/>
              </a:rPr>
              <a:t>2</a:t>
            </a:r>
            <a:r>
              <a:rPr lang="en-US" altLang="en-US" sz="1800">
                <a:latin typeface="Arial" charset="0"/>
                <a:cs typeface="Arial" charset="0"/>
              </a:rPr>
              <a:t>		(200.0)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rgbClr val="003399"/>
              </a:buClr>
              <a:buSzPct val="125000"/>
              <a:buFontTx/>
              <a:buChar char="•"/>
            </a:pPr>
            <a:r>
              <a:rPr lang="en-US" altLang="en-US" sz="1800">
                <a:latin typeface="Arial" charset="0"/>
                <a:cs typeface="Arial" charset="0"/>
              </a:rPr>
              <a:t>Fe(NO</a:t>
            </a:r>
            <a:r>
              <a:rPr lang="en-US" altLang="en-US" sz="1800" baseline="-25000">
                <a:latin typeface="Arial" charset="0"/>
                <a:cs typeface="Arial" charset="0"/>
              </a:rPr>
              <a:t>3</a:t>
            </a:r>
            <a:r>
              <a:rPr lang="en-US" altLang="en-US" sz="1800">
                <a:latin typeface="Arial" charset="0"/>
                <a:cs typeface="Arial" charset="0"/>
              </a:rPr>
              <a:t>)</a:t>
            </a:r>
            <a:r>
              <a:rPr lang="en-US" altLang="en-US" sz="1800" baseline="-25000">
                <a:latin typeface="Arial" charset="0"/>
                <a:cs typeface="Arial" charset="0"/>
              </a:rPr>
              <a:t>3</a:t>
            </a:r>
            <a:r>
              <a:rPr lang="en-US" altLang="en-US" sz="1800">
                <a:latin typeface="Arial" charset="0"/>
                <a:cs typeface="Arial" charset="0"/>
              </a:rPr>
              <a:t>•9H</a:t>
            </a:r>
            <a:r>
              <a:rPr lang="en-US" altLang="en-US" sz="1800" baseline="-25000">
                <a:latin typeface="Arial" charset="0"/>
                <a:cs typeface="Arial" charset="0"/>
              </a:rPr>
              <a:t>2</a:t>
            </a:r>
            <a:r>
              <a:rPr lang="en-US" altLang="en-US" sz="1800">
                <a:latin typeface="Arial" charset="0"/>
                <a:cs typeface="Arial" charset="0"/>
              </a:rPr>
              <a:t>O	(0.1)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rgbClr val="003399"/>
              </a:buClr>
              <a:buSzPct val="125000"/>
              <a:buFontTx/>
              <a:buChar char="•"/>
            </a:pPr>
            <a:r>
              <a:rPr lang="en-US" altLang="en-US" sz="1800">
                <a:latin typeface="Arial" charset="0"/>
              </a:rPr>
              <a:t>KCl			(400.0)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rgbClr val="003399"/>
              </a:buClr>
              <a:buSzPct val="125000"/>
              <a:buFontTx/>
              <a:buChar char="•"/>
            </a:pPr>
            <a:r>
              <a:rPr lang="en-US" altLang="en-US" sz="1800">
                <a:latin typeface="Arial" charset="0"/>
              </a:rPr>
              <a:t>MgSO</a:t>
            </a:r>
            <a:r>
              <a:rPr lang="en-US" altLang="en-US" sz="1800" baseline="-25000">
                <a:latin typeface="Arial" charset="0"/>
              </a:rPr>
              <a:t>4</a:t>
            </a:r>
            <a:r>
              <a:rPr lang="en-US" altLang="en-US" sz="1800">
                <a:latin typeface="Arial" charset="0"/>
                <a:cs typeface="Arial" charset="0"/>
              </a:rPr>
              <a:t>•7H</a:t>
            </a:r>
            <a:r>
              <a:rPr lang="en-US" altLang="en-US" sz="1800" baseline="-25000">
                <a:latin typeface="Arial" charset="0"/>
                <a:cs typeface="Arial" charset="0"/>
              </a:rPr>
              <a:t>2</a:t>
            </a:r>
            <a:r>
              <a:rPr lang="en-US" altLang="en-US" sz="1800">
                <a:latin typeface="Arial" charset="0"/>
                <a:cs typeface="Arial" charset="0"/>
              </a:rPr>
              <a:t>O	(200.0)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rgbClr val="003399"/>
              </a:buClr>
              <a:buSzPct val="125000"/>
              <a:buFontTx/>
              <a:buChar char="•"/>
            </a:pPr>
            <a:r>
              <a:rPr lang="en-US" altLang="en-US" sz="1800" u="sng">
                <a:latin typeface="Arial" charset="0"/>
              </a:rPr>
              <a:t>NaCl			(6400.0)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rgbClr val="003399"/>
              </a:buClr>
              <a:buSzPct val="125000"/>
              <a:buFontTx/>
              <a:buChar char="•"/>
            </a:pPr>
            <a:r>
              <a:rPr lang="en-US" altLang="en-US" sz="1800">
                <a:latin typeface="Arial" charset="0"/>
              </a:rPr>
              <a:t>NaHCO</a:t>
            </a:r>
            <a:r>
              <a:rPr lang="en-US" altLang="en-US" sz="1800" baseline="-25000">
                <a:latin typeface="Arial" charset="0"/>
              </a:rPr>
              <a:t>3</a:t>
            </a:r>
            <a:r>
              <a:rPr lang="en-US" altLang="en-US" sz="1800">
                <a:latin typeface="Arial" charset="0"/>
              </a:rPr>
              <a:t>		(3700.0)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rgbClr val="003399"/>
              </a:buClr>
              <a:buSzPct val="125000"/>
              <a:buFontTx/>
              <a:buChar char="•"/>
            </a:pPr>
            <a:r>
              <a:rPr lang="en-US" altLang="en-US" sz="1800">
                <a:latin typeface="Arial" charset="0"/>
              </a:rPr>
              <a:t>NaH</a:t>
            </a:r>
            <a:r>
              <a:rPr lang="en-US" altLang="en-US" sz="1800" baseline="-25000">
                <a:latin typeface="Arial" charset="0"/>
              </a:rPr>
              <a:t>2</a:t>
            </a:r>
            <a:r>
              <a:rPr lang="en-US" altLang="en-US" sz="1800">
                <a:latin typeface="Arial" charset="0"/>
              </a:rPr>
              <a:t>PO</a:t>
            </a:r>
            <a:r>
              <a:rPr lang="en-US" altLang="en-US" sz="1800" baseline="-25000">
                <a:latin typeface="Arial" charset="0"/>
              </a:rPr>
              <a:t>4</a:t>
            </a:r>
            <a:r>
              <a:rPr lang="en-US" altLang="en-US" sz="1800">
                <a:latin typeface="Arial" charset="0"/>
                <a:cs typeface="Arial" charset="0"/>
              </a:rPr>
              <a:t>•H</a:t>
            </a:r>
            <a:r>
              <a:rPr lang="en-US" altLang="en-US" sz="1800" baseline="-25000">
                <a:latin typeface="Arial" charset="0"/>
                <a:cs typeface="Arial" charset="0"/>
              </a:rPr>
              <a:t>2</a:t>
            </a:r>
            <a:r>
              <a:rPr lang="en-US" altLang="en-US" sz="1800">
                <a:latin typeface="Arial" charset="0"/>
                <a:cs typeface="Arial" charset="0"/>
              </a:rPr>
              <a:t>O	(125.0)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rgbClr val="003399"/>
              </a:buClr>
              <a:buSzPct val="125000"/>
            </a:pPr>
            <a:endParaRPr lang="en-US" altLang="en-US" sz="1800">
              <a:solidFill>
                <a:srgbClr val="FF3300"/>
              </a:solidFill>
              <a:latin typeface="Arial" charset="0"/>
            </a:endParaRP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rgbClr val="003399"/>
              </a:buClr>
              <a:buSzPct val="125000"/>
            </a:pPr>
            <a:r>
              <a:rPr lang="en-US" altLang="en-US" sz="1800">
                <a:solidFill>
                  <a:srgbClr val="FF3300"/>
                </a:solidFill>
                <a:latin typeface="Arial" charset="0"/>
              </a:rPr>
              <a:t>Vitamins (mg/L)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rgbClr val="003399"/>
              </a:buClr>
              <a:buSzPct val="125000"/>
              <a:buFontTx/>
              <a:buChar char="•"/>
            </a:pPr>
            <a:r>
              <a:rPr lang="en-US" altLang="en-US" sz="1800">
                <a:latin typeface="Arial" charset="0"/>
              </a:rPr>
              <a:t>D-Ca Pantothenate</a:t>
            </a:r>
            <a:r>
              <a:rPr lang="en-US" altLang="en-US" sz="1800">
                <a:latin typeface="Arial" charset="0"/>
                <a:cs typeface="Arial" charset="0"/>
              </a:rPr>
              <a:t>	(4.0)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rgbClr val="003399"/>
              </a:buClr>
              <a:buSzPct val="125000"/>
              <a:buFontTx/>
              <a:buChar char="•"/>
            </a:pPr>
            <a:r>
              <a:rPr lang="en-US" altLang="en-US" sz="1800">
                <a:latin typeface="Arial" charset="0"/>
                <a:cs typeface="Arial" charset="0"/>
              </a:rPr>
              <a:t>Choline Chloride	(4.0)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rgbClr val="003399"/>
              </a:buClr>
              <a:buSzPct val="125000"/>
              <a:buFontTx/>
              <a:buChar char="•"/>
            </a:pPr>
            <a:r>
              <a:rPr lang="en-US" altLang="en-US" sz="1800">
                <a:latin typeface="Arial" charset="0"/>
              </a:rPr>
              <a:t>Folic Acid		(4.0)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rgbClr val="003399"/>
              </a:buClr>
              <a:buSzPct val="125000"/>
              <a:buFontTx/>
              <a:buChar char="•"/>
            </a:pPr>
            <a:r>
              <a:rPr lang="en-US" altLang="en-US" sz="1800" i="1">
                <a:latin typeface="Arial" charset="0"/>
              </a:rPr>
              <a:t>i</a:t>
            </a:r>
            <a:r>
              <a:rPr lang="en-US" altLang="en-US" sz="1800">
                <a:latin typeface="Arial" charset="0"/>
              </a:rPr>
              <a:t>-inositol		(7.0)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rgbClr val="003399"/>
              </a:buClr>
              <a:buSzPct val="125000"/>
              <a:buFontTx/>
              <a:buChar char="•"/>
            </a:pPr>
            <a:r>
              <a:rPr lang="en-US" altLang="en-US" sz="1800">
                <a:latin typeface="Arial" charset="0"/>
              </a:rPr>
              <a:t>Nicotinamide		(4.0)</a:t>
            </a:r>
            <a:endParaRPr lang="en-US" altLang="en-US" sz="1800" i="1">
              <a:latin typeface="Arial" charset="0"/>
            </a:endParaRP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rgbClr val="003399"/>
              </a:buClr>
              <a:buSzPct val="125000"/>
              <a:buFontTx/>
              <a:buChar char="•"/>
            </a:pPr>
            <a:r>
              <a:rPr lang="en-US" altLang="en-US" sz="1800">
                <a:latin typeface="Arial" charset="0"/>
                <a:cs typeface="Arial" charset="0"/>
              </a:rPr>
              <a:t>Pyridoxine•HCl	(4.0)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rgbClr val="003399"/>
              </a:buClr>
              <a:buSzPct val="125000"/>
              <a:buFontTx/>
              <a:buChar char="•"/>
            </a:pPr>
            <a:r>
              <a:rPr lang="en-US" altLang="en-US" sz="1800">
                <a:latin typeface="Arial" charset="0"/>
                <a:cs typeface="Arial" charset="0"/>
              </a:rPr>
              <a:t>Riboflavin		(0.4)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rgbClr val="003399"/>
              </a:buClr>
              <a:buSzPct val="125000"/>
              <a:buFontTx/>
              <a:buChar char="•"/>
            </a:pPr>
            <a:r>
              <a:rPr lang="en-US" altLang="en-US" sz="1800">
                <a:latin typeface="Arial" charset="0"/>
                <a:cs typeface="Arial" charset="0"/>
              </a:rPr>
              <a:t>Thiamine•HCl	(4.0)</a:t>
            </a:r>
          </a:p>
        </p:txBody>
      </p:sp>
      <p:pic>
        <p:nvPicPr>
          <p:cNvPr id="3" name="Picture 2" descr="A table of chemical formulas&#10;&#10;AI-generated content may be incorrect.">
            <a:extLst>
              <a:ext uri="{FF2B5EF4-FFF2-40B4-BE49-F238E27FC236}">
                <a16:creationId xmlns:a16="http://schemas.microsoft.com/office/drawing/2014/main" id="{2C7C268E-3446-1673-3BDB-AED7B6E34BA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76200" y="76200"/>
            <a:ext cx="8382000" cy="609600"/>
          </a:xfrm>
        </p:spPr>
        <p:txBody>
          <a:bodyPr/>
          <a:lstStyle/>
          <a:p>
            <a:pPr eaLnBrk="1" hangingPunct="1"/>
            <a:r>
              <a:rPr lang="en-US" altLang="en-US" dirty="0"/>
              <a:t>Cell culture media – serum</a:t>
            </a:r>
          </a:p>
        </p:txBody>
      </p:sp>
      <p:sp>
        <p:nvSpPr>
          <p:cNvPr id="11267" name="Line 3"/>
          <p:cNvSpPr>
            <a:spLocks noChangeShapeType="1"/>
          </p:cNvSpPr>
          <p:nvPr/>
        </p:nvSpPr>
        <p:spPr bwMode="auto">
          <a:xfrm>
            <a:off x="152400" y="609600"/>
            <a:ext cx="8534400" cy="0"/>
          </a:xfrm>
          <a:prstGeom prst="line">
            <a:avLst/>
          </a:prstGeom>
          <a:noFill/>
          <a:ln w="28575">
            <a:solidFill>
              <a:srgbClr val="003399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268" name="Rectangle 4"/>
          <p:cNvSpPr>
            <a:spLocks noChangeArrowheads="1"/>
          </p:cNvSpPr>
          <p:nvPr/>
        </p:nvSpPr>
        <p:spPr bwMode="auto">
          <a:xfrm>
            <a:off x="304800" y="990600"/>
            <a:ext cx="44958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rgbClr val="003399"/>
              </a:buClr>
              <a:buSzPct val="125000"/>
            </a:pPr>
            <a:r>
              <a:rPr lang="en-US" altLang="en-US" dirty="0">
                <a:latin typeface="Arial" charset="0"/>
              </a:rPr>
              <a:t>Cell culture media (DMEM, Eagle, RPMI) is not enough to get cells to grow.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rgbClr val="003399"/>
              </a:buClr>
              <a:buSzPct val="125000"/>
            </a:pPr>
            <a:r>
              <a:rPr lang="en-US" altLang="en-US" dirty="0">
                <a:latin typeface="Arial" charset="0"/>
              </a:rPr>
              <a:t>Serum, isolated from clotted blood, was a critical discovery leading to modern cell culture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rgbClr val="003399"/>
              </a:buClr>
              <a:buSzPct val="125000"/>
            </a:pPr>
            <a:r>
              <a:rPr lang="en-US" altLang="en-US" dirty="0">
                <a:latin typeface="Arial" charset="0"/>
              </a:rPr>
              <a:t>Serum is added at some fraction of the cell culture media.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rgbClr val="003399"/>
              </a:buClr>
              <a:buSzPct val="125000"/>
            </a:pPr>
            <a:r>
              <a:rPr lang="en-US" altLang="en-US" dirty="0">
                <a:latin typeface="Arial" charset="0"/>
              </a:rPr>
              <a:t>Serum is a mix of proteins, carbohydrates, </a:t>
            </a:r>
            <a:r>
              <a:rPr lang="en-US" altLang="en-US" dirty="0" err="1">
                <a:latin typeface="Arial" charset="0"/>
              </a:rPr>
              <a:t>vitamins,minerals</a:t>
            </a:r>
            <a:r>
              <a:rPr lang="en-US" altLang="en-US" dirty="0">
                <a:latin typeface="Arial" charset="0"/>
              </a:rPr>
              <a:t>, much more.</a:t>
            </a:r>
          </a:p>
        </p:txBody>
      </p:sp>
      <p:pic>
        <p:nvPicPr>
          <p:cNvPr id="43010" name="Picture 2" descr="https://cdn.gelifesciences.com/dmm3bwsv3/AssetStream.aspx?mediaformatid=10061&amp;destinationid=10016&amp;assetid=1998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492" r="26306"/>
          <a:stretch/>
        </p:blipFill>
        <p:spPr bwMode="auto">
          <a:xfrm>
            <a:off x="5105400" y="1346865"/>
            <a:ext cx="3476625" cy="4122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1271848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76200" y="76200"/>
            <a:ext cx="8382000" cy="609600"/>
          </a:xfrm>
        </p:spPr>
        <p:txBody>
          <a:bodyPr/>
          <a:lstStyle/>
          <a:p>
            <a:pPr eaLnBrk="1" hangingPunct="1"/>
            <a:r>
              <a:rPr lang="en-US" altLang="en-US"/>
              <a:t>Cell culture media – serum</a:t>
            </a:r>
          </a:p>
        </p:txBody>
      </p:sp>
      <p:sp>
        <p:nvSpPr>
          <p:cNvPr id="11267" name="Line 3"/>
          <p:cNvSpPr>
            <a:spLocks noChangeShapeType="1"/>
          </p:cNvSpPr>
          <p:nvPr/>
        </p:nvSpPr>
        <p:spPr bwMode="auto">
          <a:xfrm>
            <a:off x="152400" y="609600"/>
            <a:ext cx="8534400" cy="0"/>
          </a:xfrm>
          <a:prstGeom prst="line">
            <a:avLst/>
          </a:prstGeom>
          <a:noFill/>
          <a:ln w="28575">
            <a:solidFill>
              <a:srgbClr val="003399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268" name="Rectangle 4"/>
          <p:cNvSpPr>
            <a:spLocks noChangeArrowheads="1"/>
          </p:cNvSpPr>
          <p:nvPr/>
        </p:nvSpPr>
        <p:spPr bwMode="auto">
          <a:xfrm>
            <a:off x="685800" y="7620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rgbClr val="003399"/>
              </a:buClr>
              <a:buSzPct val="125000"/>
            </a:pPr>
            <a:r>
              <a:rPr lang="en-US" altLang="en-US" dirty="0">
                <a:latin typeface="Arial" charset="0"/>
              </a:rPr>
              <a:t>Full understanding of what each component does is not clear, but some important players are: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rgbClr val="003399"/>
              </a:buClr>
              <a:buSzPct val="125000"/>
              <a:buFontTx/>
              <a:buChar char="•"/>
            </a:pPr>
            <a:r>
              <a:rPr lang="en-US" altLang="en-US" dirty="0">
                <a:latin typeface="Arial" charset="0"/>
              </a:rPr>
              <a:t>Growth factors (&lt;100 ng/ml, each):</a:t>
            </a:r>
          </a:p>
          <a:p>
            <a:pPr lvl="1" eaLnBrk="1" hangingPunct="1">
              <a:lnSpc>
                <a:spcPct val="90000"/>
              </a:lnSpc>
              <a:spcBef>
                <a:spcPct val="20000"/>
              </a:spcBef>
              <a:buClr>
                <a:srgbClr val="003399"/>
              </a:buClr>
              <a:buSzPct val="125000"/>
              <a:buFontTx/>
              <a:buChar char="•"/>
            </a:pPr>
            <a:r>
              <a:rPr lang="en-US" altLang="en-US" dirty="0">
                <a:latin typeface="Arial" charset="0"/>
              </a:rPr>
              <a:t>Epidermal Growth Factor (EGF), Platelet-derived Growth Factor (PDGF), IGF-1, IGF-2, FGF, IL-1, IL-6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rgbClr val="003399"/>
              </a:buClr>
              <a:buSzPct val="125000"/>
              <a:buFontTx/>
              <a:buChar char="•"/>
            </a:pPr>
            <a:r>
              <a:rPr lang="en-US" altLang="en-US" dirty="0">
                <a:latin typeface="Arial" charset="0"/>
              </a:rPr>
              <a:t>Hormones (&lt;100 ng/ml each):</a:t>
            </a:r>
          </a:p>
          <a:p>
            <a:pPr lvl="1" eaLnBrk="1" hangingPunct="1">
              <a:lnSpc>
                <a:spcPct val="90000"/>
              </a:lnSpc>
              <a:spcBef>
                <a:spcPct val="20000"/>
              </a:spcBef>
              <a:buClr>
                <a:srgbClr val="003399"/>
              </a:buClr>
              <a:buSzPct val="125000"/>
              <a:buFontTx/>
              <a:buChar char="•"/>
            </a:pPr>
            <a:r>
              <a:rPr lang="en-US" altLang="en-US" dirty="0">
                <a:latin typeface="Arial" charset="0"/>
              </a:rPr>
              <a:t>Insulin - promote uptake of glucose and amino acids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rgbClr val="003399"/>
              </a:buClr>
              <a:buSzPct val="125000"/>
              <a:buFontTx/>
              <a:buChar char="•"/>
            </a:pPr>
            <a:r>
              <a:rPr lang="en-US" altLang="en-US" dirty="0">
                <a:latin typeface="Arial" charset="0"/>
              </a:rPr>
              <a:t>Other components (which are particularly important for this class):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rgbClr val="003399"/>
              </a:buClr>
              <a:buSzPct val="125000"/>
              <a:buFontTx/>
              <a:buChar char="•"/>
            </a:pPr>
            <a:r>
              <a:rPr lang="en-US" altLang="en-US" dirty="0">
                <a:latin typeface="Arial" charset="0"/>
              </a:rPr>
              <a:t>Albumin (20-50 mg/ml) – lipid transport.  The “globular protein”. Non-cell adhesive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rgbClr val="003399"/>
              </a:buClr>
              <a:buSzPct val="125000"/>
              <a:buFontTx/>
              <a:buChar char="•"/>
            </a:pPr>
            <a:r>
              <a:rPr lang="en-US" altLang="en-US" dirty="0">
                <a:latin typeface="Arial" charset="0"/>
              </a:rPr>
              <a:t>Fibronectin (1-10 </a:t>
            </a:r>
            <a:r>
              <a:rPr lang="en-US" altLang="en-US" dirty="0">
                <a:latin typeface="Symbol" pitchFamily="18" charset="2"/>
              </a:rPr>
              <a:t>m</a:t>
            </a:r>
            <a:r>
              <a:rPr lang="en-US" altLang="en-US" dirty="0">
                <a:latin typeface="Arial" charset="0"/>
              </a:rPr>
              <a:t>g/ml) – cell adhesive protein</a:t>
            </a:r>
          </a:p>
        </p:txBody>
      </p:sp>
      <p:pic>
        <p:nvPicPr>
          <p:cNvPr id="3" name="Picture 2" descr="A screenshot of a computer screen&#10;&#10;AI-generated content may be incorrect.">
            <a:extLst>
              <a:ext uri="{FF2B5EF4-FFF2-40B4-BE49-F238E27FC236}">
                <a16:creationId xmlns:a16="http://schemas.microsoft.com/office/drawing/2014/main" id="{698D6791-0ADB-EDB9-8F0A-A95548A12D6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9920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76200" y="76200"/>
            <a:ext cx="8382000" cy="609600"/>
          </a:xfrm>
        </p:spPr>
        <p:txBody>
          <a:bodyPr/>
          <a:lstStyle/>
          <a:p>
            <a:pPr eaLnBrk="1" hangingPunct="1"/>
            <a:r>
              <a:rPr lang="en-US" altLang="en-US"/>
              <a:t>Cell culture media – serum</a:t>
            </a:r>
          </a:p>
        </p:txBody>
      </p:sp>
      <p:sp>
        <p:nvSpPr>
          <p:cNvPr id="10243" name="Line 3"/>
          <p:cNvSpPr>
            <a:spLocks noChangeShapeType="1"/>
          </p:cNvSpPr>
          <p:nvPr/>
        </p:nvSpPr>
        <p:spPr bwMode="auto">
          <a:xfrm>
            <a:off x="152400" y="609600"/>
            <a:ext cx="8534400" cy="0"/>
          </a:xfrm>
          <a:prstGeom prst="line">
            <a:avLst/>
          </a:prstGeom>
          <a:noFill/>
          <a:ln w="28575">
            <a:solidFill>
              <a:srgbClr val="003399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244" name="Rectangle 4"/>
          <p:cNvSpPr>
            <a:spLocks noChangeArrowheads="1"/>
          </p:cNvSpPr>
          <p:nvPr/>
        </p:nvSpPr>
        <p:spPr bwMode="auto">
          <a:xfrm>
            <a:off x="685800" y="7620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rgbClr val="003399"/>
              </a:buClr>
              <a:buSzPct val="125000"/>
            </a:pPr>
            <a:r>
              <a:rPr lang="en-US" altLang="en-US" sz="2000">
                <a:latin typeface="Arial" charset="0"/>
              </a:rPr>
              <a:t>Common sources:</a:t>
            </a:r>
          </a:p>
          <a:p>
            <a:pPr lvl="1" eaLnBrk="1" hangingPunct="1">
              <a:lnSpc>
                <a:spcPct val="90000"/>
              </a:lnSpc>
              <a:spcBef>
                <a:spcPct val="20000"/>
              </a:spcBef>
              <a:buClr>
                <a:srgbClr val="003399"/>
              </a:buClr>
              <a:buSzPct val="125000"/>
              <a:buFontTx/>
              <a:buChar char="•"/>
            </a:pPr>
            <a:r>
              <a:rPr lang="en-US" altLang="en-US" sz="2000">
                <a:latin typeface="Arial" charset="0"/>
              </a:rPr>
              <a:t>Fetal Bovine Serum (FBS) – the classic serum, good growth characteristics</a:t>
            </a:r>
          </a:p>
          <a:p>
            <a:pPr lvl="1" eaLnBrk="1" hangingPunct="1">
              <a:lnSpc>
                <a:spcPct val="90000"/>
              </a:lnSpc>
              <a:spcBef>
                <a:spcPct val="20000"/>
              </a:spcBef>
              <a:buClr>
                <a:srgbClr val="003399"/>
              </a:buClr>
              <a:buSzPct val="125000"/>
              <a:buFontTx/>
              <a:buChar char="•"/>
            </a:pPr>
            <a:r>
              <a:rPr lang="en-US" altLang="en-US" sz="2000">
                <a:latin typeface="Arial" charset="0"/>
              </a:rPr>
              <a:t>Calf Serum (CS) – not as full of growth factors, cheaper</a:t>
            </a:r>
          </a:p>
          <a:p>
            <a:pPr lvl="1" eaLnBrk="1" hangingPunct="1">
              <a:lnSpc>
                <a:spcPct val="90000"/>
              </a:lnSpc>
              <a:spcBef>
                <a:spcPct val="20000"/>
              </a:spcBef>
              <a:buClr>
                <a:srgbClr val="003399"/>
              </a:buClr>
              <a:buSzPct val="125000"/>
              <a:buFontTx/>
              <a:buChar char="•"/>
            </a:pPr>
            <a:r>
              <a:rPr lang="en-US" altLang="en-US" sz="2000">
                <a:latin typeface="Arial" charset="0"/>
              </a:rPr>
              <a:t>Other species – chick, mouse, sheep, human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rgbClr val="003399"/>
              </a:buClr>
              <a:buSzPct val="125000"/>
            </a:pPr>
            <a:endParaRPr lang="en-US" altLang="en-US" sz="2000">
              <a:latin typeface="Arial" charset="0"/>
            </a:endParaRP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rgbClr val="003399"/>
              </a:buClr>
              <a:buSzPct val="125000"/>
            </a:pPr>
            <a:r>
              <a:rPr lang="en-US" altLang="en-US" sz="2000">
                <a:latin typeface="Arial" charset="0"/>
              </a:rPr>
              <a:t>Drawbacks of serum:</a:t>
            </a:r>
          </a:p>
          <a:p>
            <a:pPr lvl="1" eaLnBrk="1" hangingPunct="1">
              <a:lnSpc>
                <a:spcPct val="90000"/>
              </a:lnSpc>
              <a:spcBef>
                <a:spcPct val="20000"/>
              </a:spcBef>
              <a:buClr>
                <a:srgbClr val="003399"/>
              </a:buClr>
              <a:buSzPct val="125000"/>
              <a:buFontTx/>
              <a:buChar char="•"/>
            </a:pPr>
            <a:r>
              <a:rPr lang="en-US" altLang="en-US" sz="2000">
                <a:latin typeface="Arial" charset="0"/>
              </a:rPr>
              <a:t>natural product</a:t>
            </a:r>
          </a:p>
          <a:p>
            <a:pPr lvl="2" eaLnBrk="1" hangingPunct="1">
              <a:lnSpc>
                <a:spcPct val="90000"/>
              </a:lnSpc>
              <a:spcBef>
                <a:spcPct val="20000"/>
              </a:spcBef>
              <a:buClr>
                <a:srgbClr val="008000"/>
              </a:buClr>
              <a:buSzPct val="125000"/>
              <a:buFontTx/>
              <a:buChar char="•"/>
            </a:pPr>
            <a:r>
              <a:rPr lang="en-US" altLang="en-US" sz="2000">
                <a:latin typeface="Arial" charset="0"/>
              </a:rPr>
              <a:t>immense batch to batch variability</a:t>
            </a:r>
          </a:p>
          <a:p>
            <a:pPr lvl="2" eaLnBrk="1" hangingPunct="1">
              <a:lnSpc>
                <a:spcPct val="90000"/>
              </a:lnSpc>
              <a:spcBef>
                <a:spcPct val="20000"/>
              </a:spcBef>
              <a:buClr>
                <a:srgbClr val="008000"/>
              </a:buClr>
              <a:buSzPct val="125000"/>
              <a:buFontTx/>
              <a:buChar char="•"/>
            </a:pPr>
            <a:r>
              <a:rPr lang="en-US" altLang="en-US" sz="2000">
                <a:latin typeface="Arial" charset="0"/>
              </a:rPr>
              <a:t>unknown components</a:t>
            </a:r>
          </a:p>
          <a:p>
            <a:pPr lvl="2" eaLnBrk="1" hangingPunct="1">
              <a:lnSpc>
                <a:spcPct val="90000"/>
              </a:lnSpc>
              <a:spcBef>
                <a:spcPct val="20000"/>
              </a:spcBef>
              <a:buClr>
                <a:srgbClr val="008000"/>
              </a:buClr>
              <a:buSzPct val="125000"/>
              <a:buFontTx/>
              <a:buChar char="•"/>
            </a:pPr>
            <a:r>
              <a:rPr lang="en-US" altLang="en-US" sz="2000">
                <a:latin typeface="Arial" charset="0"/>
              </a:rPr>
              <a:t>availability</a:t>
            </a:r>
          </a:p>
          <a:p>
            <a:pPr lvl="1" eaLnBrk="1" hangingPunct="1">
              <a:lnSpc>
                <a:spcPct val="90000"/>
              </a:lnSpc>
              <a:spcBef>
                <a:spcPct val="20000"/>
              </a:spcBef>
              <a:buClr>
                <a:srgbClr val="003399"/>
              </a:buClr>
              <a:buSzPct val="125000"/>
              <a:buFontTx/>
              <a:buChar char="•"/>
            </a:pPr>
            <a:r>
              <a:rPr lang="en-US" altLang="en-US" sz="2000">
                <a:latin typeface="Arial" charset="0"/>
              </a:rPr>
              <a:t>relatively short shelf life</a:t>
            </a:r>
          </a:p>
          <a:p>
            <a:pPr lvl="1" eaLnBrk="1" hangingPunct="1">
              <a:lnSpc>
                <a:spcPct val="90000"/>
              </a:lnSpc>
              <a:spcBef>
                <a:spcPct val="20000"/>
              </a:spcBef>
              <a:buClr>
                <a:srgbClr val="003399"/>
              </a:buClr>
              <a:buSzPct val="125000"/>
              <a:buFontTx/>
              <a:buChar char="•"/>
            </a:pPr>
            <a:r>
              <a:rPr lang="en-US" altLang="en-US" sz="2000">
                <a:latin typeface="Arial" charset="0"/>
              </a:rPr>
              <a:t>growth inhibitors</a:t>
            </a:r>
          </a:p>
          <a:p>
            <a:pPr lvl="1" eaLnBrk="1" hangingPunct="1">
              <a:lnSpc>
                <a:spcPct val="90000"/>
              </a:lnSpc>
              <a:spcBef>
                <a:spcPct val="20000"/>
              </a:spcBef>
              <a:buClr>
                <a:srgbClr val="003399"/>
              </a:buClr>
              <a:buSzPct val="125000"/>
              <a:buFontTx/>
              <a:buChar char="•"/>
            </a:pPr>
            <a:endParaRPr lang="en-US" altLang="en-US" sz="2000">
              <a:latin typeface="Arial" charset="0"/>
            </a:endParaRP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rgbClr val="003399"/>
              </a:buClr>
              <a:buSzPct val="125000"/>
            </a:pPr>
            <a:r>
              <a:rPr lang="en-US" altLang="en-US" sz="2000">
                <a:latin typeface="Arial" charset="0"/>
              </a:rPr>
              <a:t>Alternatives to serum are constantly being developed. Currently, no “silver bullet” exists.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2115</TotalTime>
  <Words>1386</Words>
  <Application>Microsoft Office PowerPoint</Application>
  <PresentationFormat>On-screen Show (4:3)</PresentationFormat>
  <Paragraphs>219</Paragraphs>
  <Slides>24</Slides>
  <Notes>2</Notes>
  <HiddenSlides>0</HiddenSlides>
  <MMClips>1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31" baseType="lpstr">
      <vt:lpstr>Arial</vt:lpstr>
      <vt:lpstr>Cambria Math</vt:lpstr>
      <vt:lpstr>Symbol</vt:lpstr>
      <vt:lpstr>Times New Roman</vt:lpstr>
      <vt:lpstr>Verdana</vt:lpstr>
      <vt:lpstr>Wingdings</vt:lpstr>
      <vt:lpstr>Default Design</vt:lpstr>
      <vt:lpstr>Cell culture</vt:lpstr>
      <vt:lpstr>Cell culture</vt:lpstr>
      <vt:lpstr>Cell culture</vt:lpstr>
      <vt:lpstr>Cell culture - challenges</vt:lpstr>
      <vt:lpstr>Modern materials</vt:lpstr>
      <vt:lpstr>Cell culture media – Dulbecco’s Modified Eagle’s Medium</vt:lpstr>
      <vt:lpstr>Cell culture media – serum</vt:lpstr>
      <vt:lpstr>Cell culture media – serum</vt:lpstr>
      <vt:lpstr>Cell culture media – serum</vt:lpstr>
      <vt:lpstr>Cell culture media – focus on pH</vt:lpstr>
      <vt:lpstr>Cell culture incubators – pH and temperature</vt:lpstr>
      <vt:lpstr>Cell culture substrates</vt:lpstr>
      <vt:lpstr>Cell culture substrates</vt:lpstr>
      <vt:lpstr>Systems for high-volume growth</vt:lpstr>
      <vt:lpstr>Microscopy</vt:lpstr>
      <vt:lpstr>Phase contrast microscopy</vt:lpstr>
      <vt:lpstr>Phase contrast microscopy</vt:lpstr>
      <vt:lpstr>Phase contrast microscopy</vt:lpstr>
      <vt:lpstr>Growth and replating of cells in culture</vt:lpstr>
      <vt:lpstr>General classes of cell morphology</vt:lpstr>
      <vt:lpstr>Primary cells vs. cell lines</vt:lpstr>
      <vt:lpstr>Primary cells vs. cell lines</vt:lpstr>
      <vt:lpstr>HeLa cell line as a model of cell growth</vt:lpstr>
      <vt:lpstr>Cell lines, sources, and challenges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uku</dc:creator>
  <cp:lastModifiedBy>Lance Kam</cp:lastModifiedBy>
  <cp:revision>92</cp:revision>
  <dcterms:created xsi:type="dcterms:W3CDTF">1601-01-01T00:00:00Z</dcterms:created>
  <dcterms:modified xsi:type="dcterms:W3CDTF">2025-11-02T22:26:02Z</dcterms:modified>
</cp:coreProperties>
</file>